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
      <p:font typeface="Satisfy"/>
      <p:regular r:id="rId25"/>
    </p:embeddedFont>
    <p:embeddedFont>
      <p:font typeface="Lemon"/>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E64B3E-735D-46A3-9512-CE7075AC4020}">
  <a:tblStyle styleId="{5EE64B3E-735D-46A3-9512-CE7075AC40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mon-regular.fntdata"/><Relationship Id="rId25" Type="http://schemas.openxmlformats.org/officeDocument/2006/relationships/font" Target="fonts/Satisfy-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Are you wondering what data science is all about? In this video, we’ll take a look at why data science is such a big deal and how it can be important and very useful.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8fea14779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8fea147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Or “Which bald actor stars in the films that make the most money?”</a:t>
            </a:r>
            <a:r>
              <a:rPr lang="en" sz="1400"/>
              <a:t>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8fea14779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8fea1477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Or even something as silly as “How many squirrels will you have to fight when they take over?”</a:t>
            </a:r>
            <a:r>
              <a:rPr lang="en" sz="1400"/>
              <a:t>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ab6aff366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ab6aff36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It’s good to know the different types of questions that can be asked as well. Lookup questions are questions that can easily be looked up by simply searching for the right value in the dataset. Something like “How many miles did you run on June 5th?” would be a look up question. It’s important to know that this is NOT a statistical question since you would only need to access one value to find the answer. A compute question is one that can be answered by using more than one value, like finding the average test score of the whole class. Relate questions are the most helpful and important types of questions in data science. These require examining and comparing values to see if there is a pattern or a relationship between them. And then there are also questions that you just can’t answer based on the data given. For these, you would need to possible do more research or find more data.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fea14779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fea1477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Let’s take a look at this dataset that shows a bicycle rider’s training rides. Pause the video if you need to, to explore and notice what information is given in this table. </a:t>
            </a:r>
            <a:r>
              <a:rPr lang="en" sz="1400"/>
              <a:t>Can you formulate a look up question, a compute question and a relate question based on the data?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 lookup question might be as simple as “</a:t>
            </a:r>
            <a:r>
              <a:rPr lang="en" sz="1400">
                <a:solidFill>
                  <a:schemeClr val="dk1"/>
                </a:solidFill>
              </a:rPr>
              <a:t>How many miles did they ride on June 12th?” This would not qualify as a statistical question as you can easily just search the dataset for the answer and fin it.. right here.</a:t>
            </a:r>
            <a:endParaRPr sz="1400">
              <a:solidFill>
                <a:schemeClr val="dk1"/>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A compute question could be “What is the cyclist’s average speed across all rides?” We would use this column to figure out this statistic.</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 relate question could be “Does this cyclist ride slower when it is rainy?” It might be interesting to see if there was a relationship between the weather and the speed of the rider.</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t>There are also many questions that cannot be answered such as “Does the amount of calories consumed have an affect on the rider’s speed?” We would need more data to answer this question.</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d8b61aa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d8b61aa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Well, I hope that you are excited about learning about data science and exploring the vast amount the data that is available in today’s world. There are plenty of predictions and conclusions just waiting to be found and shared that give us an insight into so many different topics and industries. </a:t>
            </a:r>
            <a:r>
              <a:rPr lang="en" sz="1400">
                <a:solidFill>
                  <a:schemeClr val="dk1"/>
                </a:solidFill>
              </a:rPr>
              <a:t>Now, it’s your turn to dive deeper and explore more about the concepts learned in this video!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6574309cd_0_3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6574309c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185ddb4c0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185ddb4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There have been many debates on who stands as the greatest of all time in their field. How do you answer questions such as “Who is the greatest athlete of all time?”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92b2dcb2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92b2dcb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Who is t</a:t>
            </a:r>
            <a:r>
              <a:rPr lang="en" sz="1400"/>
              <a:t>he greatest rap artist?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92b2dcb29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92b2dcb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How about the best comedy series of all time? Debates like this can easily get heated because they are full of differing opinions and are very subjective. Is there a way to actually determine the greatest athlete, rapper, or comedy series? How could you make a compelling argument? One that no one could disagree with? Is it even possible to do this?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8fea1477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8fea147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Let’s dial it back a bit to questions that may not lead to such a heated discussion. There still might be different outlooks and opinion on the subjects at hand here but with less variables to consider. How could you go about figuring out the best way to study for a math test? Or which lunch item 9th graders prefer best? Can we find out if people who are older have more pets than those younger than them? Well, we definitely can using data science.</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ab6aff366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ab6aff36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process of learning from data is called Data Science. You can learn from data concerning 9th graders lunch preferences or the number of cats that older people own. All industries can learn something from data. Scientists, businesses, politicians, sports analysts, and hundreds of other different fields use data science to ask and answer questions about data. Some of the techniques used to learn about the world from data are exploring data sets, using statistics and data visualizations to </a:t>
            </a:r>
            <a:r>
              <a:rPr lang="en" sz="1400"/>
              <a:t>identify</a:t>
            </a:r>
            <a:r>
              <a:rPr lang="en" sz="1400"/>
              <a:t> patterns and make predictions. Ultimately data science is used to explore a data set or sample of data and can be used make predictions and draw reliable conclusions about the world.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ab6aff366_1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ab6aff366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Now, just </a:t>
            </a:r>
            <a:r>
              <a:rPr lang="en" sz="1400"/>
              <a:t>because</a:t>
            </a:r>
            <a:r>
              <a:rPr lang="en" sz="1400"/>
              <a:t> data is involved doesn’t mean that the predictions or conclusions are irrefutable. You’ll learn during this course that opinions, or bias, can still live in how data is collected or how a data set is analyzed. </a:t>
            </a:r>
            <a:r>
              <a:rPr lang="en" sz="1400"/>
              <a:t>For instance, how do we compare these athletes when they have such different </a:t>
            </a:r>
            <a:r>
              <a:rPr lang="en" sz="1400"/>
              <a:t>achievements</a:t>
            </a:r>
            <a:r>
              <a:rPr lang="en" sz="1400"/>
              <a:t>?</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ab6aff366_1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ab6aff36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main idea that is very important in learning about data science is knowing which questions to ask. A statistical question will have a variety of different answers. This </a:t>
            </a:r>
            <a:r>
              <a:rPr lang="en" sz="1400"/>
              <a:t>typically</a:t>
            </a:r>
            <a:r>
              <a:rPr lang="en" sz="1400"/>
              <a:t> results in data that you can collect and explore. </a:t>
            </a:r>
            <a:r>
              <a:rPr lang="en" sz="1400"/>
              <a:t>A</a:t>
            </a:r>
            <a:r>
              <a:rPr lang="en" sz="1400"/>
              <a:t> statistical question will also involve looking at more than just one piece of data. The question, “How old am I?” is not a statistical question because it can easily be answered by just accessing one value. There is only one answer. Now, the question, “How old are the students in my school?” qualifies as a statistical question because you need the dataset AND you can expect that there will be a variety of ages in the school.</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ab6aff366_1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ab6aff36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Some good statistical questions could be “How has the lockdown changed gaming habits?”</a:t>
            </a:r>
            <a:r>
              <a:rPr lang="en" sz="1400"/>
              <a:t> </a:t>
            </a:r>
            <a:endParaRPr sz="1400"/>
          </a:p>
          <a:p>
            <a:pPr indent="0" lvl="0" marL="0" rtl="0" algn="l">
              <a:spcBef>
                <a:spcPts val="0"/>
              </a:spcBef>
              <a:spcAft>
                <a:spcPts val="0"/>
              </a:spcAft>
              <a:buNone/>
            </a:pPr>
            <a:r>
              <a:rPr lang="en" sz="1400"/>
              <a:t>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11" name="Google Shape;11;p2"/>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2">
  <p:cSld name="CUSTOM_5_1">
    <p:spTree>
      <p:nvGrpSpPr>
        <p:cNvPr id="49" name="Shape 49"/>
        <p:cNvGrpSpPr/>
        <p:nvPr/>
      </p:nvGrpSpPr>
      <p:grpSpPr>
        <a:xfrm>
          <a:off x="0" y="0"/>
          <a:ext cx="0" cy="0"/>
          <a:chOff x="0" y="0"/>
          <a:chExt cx="0" cy="0"/>
        </a:xfrm>
      </p:grpSpPr>
      <p:sp>
        <p:nvSpPr>
          <p:cNvPr id="50" name="Google Shape;50;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51" name="Google Shape;51;p11"/>
          <p:cNvPicPr preferRelativeResize="0"/>
          <p:nvPr/>
        </p:nvPicPr>
        <p:blipFill>
          <a:blip r:embed="rId2">
            <a:alphaModFix/>
          </a:blip>
          <a:stretch>
            <a:fillRect/>
          </a:stretch>
        </p:blipFill>
        <p:spPr>
          <a:xfrm>
            <a:off x="0" y="0"/>
            <a:ext cx="9144000" cy="3834876"/>
          </a:xfrm>
          <a:prstGeom prst="rect">
            <a:avLst/>
          </a:prstGeom>
          <a:noFill/>
          <a:ln>
            <a:noFill/>
          </a:ln>
        </p:spPr>
      </p:pic>
      <p:sp>
        <p:nvSpPr>
          <p:cNvPr id="52" name="Google Shape;52;p11"/>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
        <p:nvSpPr>
          <p:cNvPr id="53" name="Google Shape;53;p11"/>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 copy">
  <p:cSld name="CUSTOM_5_1_1">
    <p:spTree>
      <p:nvGrpSpPr>
        <p:cNvPr id="54" name="Shape 54"/>
        <p:cNvGrpSpPr/>
        <p:nvPr/>
      </p:nvGrpSpPr>
      <p:grpSpPr>
        <a:xfrm>
          <a:off x="0" y="0"/>
          <a:ext cx="0" cy="0"/>
          <a:chOff x="0" y="0"/>
          <a:chExt cx="0" cy="0"/>
        </a:xfrm>
      </p:grpSpPr>
      <p:sp>
        <p:nvSpPr>
          <p:cNvPr id="55" name="Google Shape;55;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56" name="Google Shape;56;p12"/>
          <p:cNvPicPr preferRelativeResize="0"/>
          <p:nvPr/>
        </p:nvPicPr>
        <p:blipFill>
          <a:blip r:embed="rId2">
            <a:alphaModFix/>
          </a:blip>
          <a:stretch>
            <a:fillRect/>
          </a:stretch>
        </p:blipFill>
        <p:spPr>
          <a:xfrm>
            <a:off x="0" y="0"/>
            <a:ext cx="9144000" cy="1105625"/>
          </a:xfrm>
          <a:prstGeom prst="rect">
            <a:avLst/>
          </a:prstGeom>
          <a:noFill/>
          <a:ln>
            <a:noFill/>
          </a:ln>
        </p:spPr>
      </p:pic>
      <p:sp>
        <p:nvSpPr>
          <p:cNvPr id="57" name="Google Shape;57;p12"/>
          <p:cNvSpPr/>
          <p:nvPr/>
        </p:nvSpPr>
        <p:spPr>
          <a:xfrm>
            <a:off x="0" y="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lide2.png" id="58" name="Google Shape;58;p12"/>
          <p:cNvPicPr preferRelativeResize="0"/>
          <p:nvPr/>
        </p:nvPicPr>
        <p:blipFill>
          <a:blip r:embed="rId2">
            <a:alphaModFix/>
          </a:blip>
          <a:stretch>
            <a:fillRect/>
          </a:stretch>
        </p:blipFill>
        <p:spPr>
          <a:xfrm>
            <a:off x="0" y="4836000"/>
            <a:ext cx="9144000" cy="1105625"/>
          </a:xfrm>
          <a:prstGeom prst="rect">
            <a:avLst/>
          </a:prstGeom>
          <a:noFill/>
          <a:ln>
            <a:noFill/>
          </a:ln>
        </p:spPr>
      </p:pic>
      <p:sp>
        <p:nvSpPr>
          <p:cNvPr id="59" name="Google Shape;59;p12"/>
          <p:cNvSpPr/>
          <p:nvPr/>
        </p:nvSpPr>
        <p:spPr>
          <a:xfrm>
            <a:off x="0" y="4836000"/>
            <a:ext cx="9144000" cy="3354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USTOM_6">
    <p:spTree>
      <p:nvGrpSpPr>
        <p:cNvPr id="60" name="Shape 60"/>
        <p:cNvGrpSpPr/>
        <p:nvPr/>
      </p:nvGrpSpPr>
      <p:grpSpPr>
        <a:xfrm>
          <a:off x="0" y="0"/>
          <a:ext cx="0" cy="0"/>
          <a:chOff x="0" y="0"/>
          <a:chExt cx="0" cy="0"/>
        </a:xfrm>
      </p:grpSpPr>
      <p:sp>
        <p:nvSpPr>
          <p:cNvPr id="61" name="Google Shape;61;p13"/>
          <p:cNvSpPr txBox="1"/>
          <p:nvPr/>
        </p:nvSpPr>
        <p:spPr>
          <a:xfrm>
            <a:off x="381000" y="1129457"/>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function buildPyramid()</a:t>
            </a: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  /* code goes here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lang="en" sz="3000">
                <a:solidFill>
                  <a:srgbClr val="333333"/>
                </a:solidFill>
                <a:latin typeface="Courier New"/>
                <a:ea typeface="Courier New"/>
                <a:cs typeface="Courier New"/>
                <a:sym typeface="Courier New"/>
              </a:rPr>
              <a:t>}</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latin typeface="Courier New"/>
              <a:ea typeface="Courier New"/>
              <a:cs typeface="Courier New"/>
              <a:sym typeface="Courier New"/>
            </a:endParaRPr>
          </a:p>
          <a:p>
            <a:pPr indent="0" lvl="0" marL="0" rtl="0" algn="l">
              <a:spcBef>
                <a:spcPts val="600"/>
              </a:spcBef>
              <a:spcAft>
                <a:spcPts val="0"/>
              </a:spcAft>
              <a:buNone/>
            </a:pPr>
            <a:r>
              <a:t/>
            </a:r>
            <a:endParaRPr sz="3000">
              <a:solidFill>
                <a:srgbClr val="333333"/>
              </a:solidFill>
            </a:endParaRPr>
          </a:p>
        </p:txBody>
      </p:sp>
      <p:sp>
        <p:nvSpPr>
          <p:cNvPr id="62" name="Google Shape;62;p13"/>
          <p:cNvSpPr/>
          <p:nvPr/>
        </p:nvSpPr>
        <p:spPr>
          <a:xfrm>
            <a:off x="3909088" y="2855825"/>
            <a:ext cx="4037100" cy="1772100"/>
          </a:xfrm>
          <a:prstGeom prst="wedgeRoundRectCallout">
            <a:avLst>
              <a:gd fmla="val -21355" name="adj1"/>
              <a:gd fmla="val -68750" name="adj2"/>
              <a:gd fmla="val 0" name="adj3"/>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33333"/>
              </a:solidFill>
            </a:endParaRPr>
          </a:p>
        </p:txBody>
      </p:sp>
      <p:pic>
        <p:nvPicPr>
          <p:cNvPr descr="slide2.png" id="63" name="Google Shape;63;p13"/>
          <p:cNvPicPr preferRelativeResize="0"/>
          <p:nvPr/>
        </p:nvPicPr>
        <p:blipFill>
          <a:blip r:embed="rId2">
            <a:alphaModFix/>
          </a:blip>
          <a:stretch>
            <a:fillRect/>
          </a:stretch>
        </p:blipFill>
        <p:spPr>
          <a:xfrm>
            <a:off x="0" y="0"/>
            <a:ext cx="9144000" cy="3834876"/>
          </a:xfrm>
          <a:prstGeom prst="rect">
            <a:avLst/>
          </a:prstGeom>
          <a:noFill/>
          <a:ln>
            <a:noFill/>
          </a:ln>
        </p:spPr>
      </p:pic>
      <p:sp>
        <p:nvSpPr>
          <p:cNvPr id="64" name="Google Shape;64;p13"/>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nvSpPr>
        <p:spPr>
          <a:xfrm>
            <a:off x="252200" y="205975"/>
            <a:ext cx="59307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Naming is crucial</a:t>
            </a:r>
            <a:endParaRPr sz="3800">
              <a:solidFill>
                <a:srgbClr val="FFFFFF"/>
              </a:solidFill>
              <a:latin typeface="Proxima Nova"/>
              <a:ea typeface="Proxima Nova"/>
              <a:cs typeface="Proxima Nova"/>
              <a:sym typeface="Proxima Nova"/>
            </a:endParaRPr>
          </a:p>
        </p:txBody>
      </p:sp>
      <p:sp>
        <p:nvSpPr>
          <p:cNvPr id="66" name="Google Shape;66;p13"/>
          <p:cNvSpPr/>
          <p:nvPr/>
        </p:nvSpPr>
        <p:spPr>
          <a:xfrm>
            <a:off x="3914525" y="2779625"/>
            <a:ext cx="4037100" cy="1772100"/>
          </a:xfrm>
          <a:prstGeom prst="wedgeRoundRectCallout">
            <a:avLst>
              <a:gd fmla="val -21355" name="adj1"/>
              <a:gd fmla="val -68750" name="adj2"/>
              <a:gd fmla="val 0" name="adj3"/>
            </a:avLst>
          </a:prstGeom>
          <a:solidFill>
            <a:srgbClr val="27A9E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4338600" y="3198625"/>
            <a:ext cx="3573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From this name, it’s clear what the function does </a:t>
            </a:r>
            <a:endParaRPr sz="24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 definition">
  <p:cSld name="CUSTOM_3">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descr="slide2.png" id="69" name="Google Shape;69;p14"/>
          <p:cNvPicPr preferRelativeResize="0"/>
          <p:nvPr/>
        </p:nvPicPr>
        <p:blipFill>
          <a:blip r:embed="rId3">
            <a:alphaModFix/>
          </a:blip>
          <a:stretch>
            <a:fillRect/>
          </a:stretch>
        </p:blipFill>
        <p:spPr>
          <a:xfrm>
            <a:off x="0" y="0"/>
            <a:ext cx="9144000" cy="3834876"/>
          </a:xfrm>
          <a:prstGeom prst="rect">
            <a:avLst/>
          </a:prstGeom>
          <a:noFill/>
          <a:ln>
            <a:noFill/>
          </a:ln>
        </p:spPr>
      </p:pic>
      <p:sp>
        <p:nvSpPr>
          <p:cNvPr id="70" name="Google Shape;70;p14"/>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ph type="title"/>
          </p:nvPr>
        </p:nvSpPr>
        <p:spPr>
          <a:xfrm>
            <a:off x="443725" y="244500"/>
            <a:ext cx="6384000" cy="760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14"/>
          <p:cNvSpPr txBox="1"/>
          <p:nvPr>
            <p:ph idx="1" type="subTitle"/>
          </p:nvPr>
        </p:nvSpPr>
        <p:spPr>
          <a:xfrm>
            <a:off x="1466975" y="2327250"/>
            <a:ext cx="3667500" cy="8874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73" name="Google Shape;73;p14"/>
          <p:cNvSpPr txBox="1"/>
          <p:nvPr>
            <p:ph idx="2" type="body"/>
          </p:nvPr>
        </p:nvSpPr>
        <p:spPr>
          <a:xfrm>
            <a:off x="5994725" y="1648100"/>
            <a:ext cx="2879700" cy="2327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55600" lvl="1" marL="914400" rtl="0">
              <a:spcBef>
                <a:spcPts val="0"/>
              </a:spcBef>
              <a:spcAft>
                <a:spcPts val="0"/>
              </a:spcAft>
              <a:buSzPts val="2000"/>
              <a:buChar char="○"/>
              <a:defRPr sz="20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definition 1 (example)">
  <p:cSld name="CUSTOM_3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descr="slide2.png" id="75" name="Google Shape;75;p15"/>
          <p:cNvPicPr preferRelativeResize="0"/>
          <p:nvPr/>
        </p:nvPicPr>
        <p:blipFill>
          <a:blip r:embed="rId3">
            <a:alphaModFix/>
          </a:blip>
          <a:stretch>
            <a:fillRect/>
          </a:stretch>
        </p:blipFill>
        <p:spPr>
          <a:xfrm>
            <a:off x="0" y="0"/>
            <a:ext cx="9144000" cy="3834876"/>
          </a:xfrm>
          <a:prstGeom prst="rect">
            <a:avLst/>
          </a:prstGeom>
          <a:noFill/>
          <a:ln>
            <a:noFill/>
          </a:ln>
        </p:spPr>
      </p:pic>
      <p:sp>
        <p:nvSpPr>
          <p:cNvPr id="76" name="Google Shape;76;p15"/>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396250" y="214025"/>
            <a:ext cx="54300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FFFFF"/>
                </a:solidFill>
                <a:latin typeface="Proxima Nova"/>
                <a:ea typeface="Proxima Nova"/>
                <a:cs typeface="Proxima Nova"/>
                <a:sym typeface="Proxima Nova"/>
              </a:rPr>
              <a:t>Calling a function</a:t>
            </a:r>
            <a:endParaRPr sz="3800">
              <a:solidFill>
                <a:srgbClr val="FFFFFF"/>
              </a:solidFill>
              <a:latin typeface="Proxima Nova"/>
              <a:ea typeface="Proxima Nova"/>
              <a:cs typeface="Proxima Nova"/>
              <a:sym typeface="Proxima Nova"/>
            </a:endParaRPr>
          </a:p>
        </p:txBody>
      </p:sp>
      <p:sp>
        <p:nvSpPr>
          <p:cNvPr id="78" name="Google Shape;78;p15"/>
          <p:cNvSpPr txBox="1"/>
          <p:nvPr/>
        </p:nvSpPr>
        <p:spPr>
          <a:xfrm>
            <a:off x="1407600" y="2225900"/>
            <a:ext cx="3687000" cy="10128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
        <p:nvSpPr>
          <p:cNvPr id="79" name="Google Shape;79;p15"/>
          <p:cNvSpPr txBox="1"/>
          <p:nvPr/>
        </p:nvSpPr>
        <p:spPr>
          <a:xfrm>
            <a:off x="5928675" y="2275875"/>
            <a:ext cx="27537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333333"/>
                </a:solidFill>
                <a:latin typeface="Proxima Nova"/>
                <a:ea typeface="Proxima Nova"/>
                <a:cs typeface="Proxima Nova"/>
                <a:sym typeface="Proxima Nova"/>
              </a:rPr>
              <a:t>Calling a function:</a:t>
            </a:r>
            <a:r>
              <a:rPr lang="en" sz="2400">
                <a:solidFill>
                  <a:srgbClr val="333333"/>
                </a:solidFill>
                <a:latin typeface="Proxima Nova"/>
                <a:ea typeface="Proxima Nova"/>
                <a:cs typeface="Proxima Nova"/>
                <a:sym typeface="Proxima Nova"/>
              </a:rPr>
              <a:t> causing the action to actually happen</a:t>
            </a:r>
            <a:endParaRPr sz="24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code">
  <p:cSld name="CUSTOM_4">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descr="slide2.png" id="81" name="Google Shape;81;p16"/>
          <p:cNvPicPr preferRelativeResize="0"/>
          <p:nvPr/>
        </p:nvPicPr>
        <p:blipFill>
          <a:blip r:embed="rId3">
            <a:alphaModFix/>
          </a:blip>
          <a:stretch>
            <a:fillRect/>
          </a:stretch>
        </p:blipFill>
        <p:spPr>
          <a:xfrm>
            <a:off x="0" y="0"/>
            <a:ext cx="9144000" cy="3834876"/>
          </a:xfrm>
          <a:prstGeom prst="rect">
            <a:avLst/>
          </a:prstGeom>
          <a:noFill/>
          <a:ln>
            <a:noFill/>
          </a:ln>
        </p:spPr>
      </p:pic>
      <p:sp>
        <p:nvSpPr>
          <p:cNvPr id="82" name="Google Shape;82;p16"/>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Functions</a:t>
            </a:r>
            <a:endParaRPr b="1" sz="4500">
              <a:solidFill>
                <a:srgbClr val="FFFFFF"/>
              </a:solidFill>
              <a:latin typeface="Proxima Nova"/>
              <a:ea typeface="Proxima Nova"/>
              <a:cs typeface="Proxima Nova"/>
              <a:sym typeface="Proxima Nova"/>
            </a:endParaRPr>
          </a:p>
        </p:txBody>
      </p:sp>
      <p:sp>
        <p:nvSpPr>
          <p:cNvPr id="84" name="Google Shape;84;p16"/>
          <p:cNvSpPr txBox="1"/>
          <p:nvPr/>
        </p:nvSpPr>
        <p:spPr>
          <a:xfrm>
            <a:off x="2301750" y="1411050"/>
            <a:ext cx="4540500" cy="30000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333333"/>
                </a:solidFill>
                <a:latin typeface="Courier New"/>
                <a:ea typeface="Courier New"/>
                <a:cs typeface="Courier New"/>
                <a:sym typeface="Courier New"/>
              </a:rPr>
              <a:t>turnAround();</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USTOM_4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descr="slide2.png" id="86" name="Google Shape;86;p17"/>
          <p:cNvPicPr preferRelativeResize="0"/>
          <p:nvPr/>
        </p:nvPicPr>
        <p:blipFill>
          <a:blip r:embed="rId3">
            <a:alphaModFix/>
          </a:blip>
          <a:stretch>
            <a:fillRect/>
          </a:stretch>
        </p:blipFill>
        <p:spPr>
          <a:xfrm>
            <a:off x="0" y="0"/>
            <a:ext cx="9144000" cy="3834876"/>
          </a:xfrm>
          <a:prstGeom prst="rect">
            <a:avLst/>
          </a:prstGeom>
          <a:noFill/>
          <a:ln>
            <a:noFill/>
          </a:ln>
        </p:spPr>
      </p:pic>
      <p:sp>
        <p:nvSpPr>
          <p:cNvPr id="87" name="Google Shape;87;p17"/>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txBox="1"/>
          <p:nvPr>
            <p:ph type="title"/>
          </p:nvPr>
        </p:nvSpPr>
        <p:spPr>
          <a:xfrm>
            <a:off x="371275" y="362225"/>
            <a:ext cx="7099500" cy="724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1" type="subTitle"/>
          </p:nvPr>
        </p:nvSpPr>
        <p:spPr>
          <a:xfrm>
            <a:off x="2635150" y="2218575"/>
            <a:ext cx="3921000" cy="1774800"/>
          </a:xfrm>
          <a:prstGeom prst="rect">
            <a:avLst/>
          </a:prstGeom>
        </p:spPr>
        <p:txBody>
          <a:bodyPr anchorCtr="0" anchor="t" bIns="91425" lIns="91425" spcFirstLastPara="1" rIns="91425" wrap="square" tIns="91425">
            <a:noAutofit/>
          </a:bodyPr>
          <a:lstStyle>
            <a:lvl1pPr lvl="0" rtl="0">
              <a:spcBef>
                <a:spcPts val="600"/>
              </a:spcBef>
              <a:spcAft>
                <a:spcPts val="0"/>
              </a:spcAft>
              <a:buNone/>
              <a:defRPr b="1">
                <a:solidFill>
                  <a:srgbClr val="333333"/>
                </a:solidFill>
                <a:latin typeface="Courier New"/>
                <a:ea typeface="Courier New"/>
                <a:cs typeface="Courier New"/>
                <a:sym typeface="Courier New"/>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callout">
  <p:cSld name="CUSTOM_7">
    <p:spTree>
      <p:nvGrpSpPr>
        <p:cNvPr id="90" name="Shape 90"/>
        <p:cNvGrpSpPr/>
        <p:nvPr/>
      </p:nvGrpSpPr>
      <p:grpSpPr>
        <a:xfrm>
          <a:off x="0" y="0"/>
          <a:ext cx="0" cy="0"/>
          <a:chOff x="0" y="0"/>
          <a:chExt cx="0" cy="0"/>
        </a:xfrm>
      </p:grpSpPr>
      <p:sp>
        <p:nvSpPr>
          <p:cNvPr id="91" name="Google Shape;91;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92" name="Google Shape;92;p18"/>
          <p:cNvPicPr preferRelativeResize="0"/>
          <p:nvPr/>
        </p:nvPicPr>
        <p:blipFill>
          <a:blip r:embed="rId2">
            <a:alphaModFix/>
          </a:blip>
          <a:stretch>
            <a:fillRect/>
          </a:stretch>
        </p:blipFill>
        <p:spPr>
          <a:xfrm>
            <a:off x="0" y="0"/>
            <a:ext cx="9144000" cy="3834876"/>
          </a:xfrm>
          <a:prstGeom prst="rect">
            <a:avLst/>
          </a:prstGeom>
          <a:noFill/>
          <a:ln>
            <a:noFill/>
          </a:ln>
        </p:spPr>
      </p:pic>
      <p:sp>
        <p:nvSpPr>
          <p:cNvPr id="93" name="Google Shape;93;p18"/>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1358525" y="1577100"/>
            <a:ext cx="6355500" cy="1699800"/>
          </a:xfrm>
          <a:prstGeom prst="roundRect">
            <a:avLst>
              <a:gd fmla="val 847" name="adj"/>
            </a:avLst>
          </a:prstGeom>
          <a:noFill/>
          <a:ln cap="flat" cmpd="sng" w="381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p:cSld name="CUSTOM_8">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 name="Google Shape;97;p19"/>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 body 1">
  <p:cSld name="CUSTOM_8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 name="Google Shape;100;p20"/>
          <p:cNvSpPr/>
          <p:nvPr/>
        </p:nvSpPr>
        <p:spPr>
          <a:xfrm>
            <a:off x="1454100" y="1790025"/>
            <a:ext cx="6235800" cy="2181300"/>
          </a:xfrm>
          <a:prstGeom prst="roundRect">
            <a:avLst>
              <a:gd fmla="val 847" name="adj"/>
            </a:avLst>
          </a:prstGeom>
          <a:noFill/>
          <a:ln cap="flat" cmpd="sng" w="76200">
            <a:solidFill>
              <a:srgbClr val="27A9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A9E1"/>
              </a:solidFill>
            </a:endParaRPr>
          </a:p>
        </p:txBody>
      </p:sp>
      <p:sp>
        <p:nvSpPr>
          <p:cNvPr id="101" name="Google Shape;101;p20"/>
          <p:cNvSpPr txBox="1"/>
          <p:nvPr>
            <p:ph idx="1" type="body"/>
          </p:nvPr>
        </p:nvSpPr>
        <p:spPr>
          <a:xfrm>
            <a:off x="1584700" y="1937875"/>
            <a:ext cx="5940300" cy="1874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333333"/>
              </a:buClr>
              <a:buSzPts val="2400"/>
              <a:buFont typeface="Courier New"/>
              <a:buChar char="●"/>
              <a:defRPr b="1" sz="2400">
                <a:solidFill>
                  <a:srgbClr val="333333"/>
                </a:solidFill>
                <a:latin typeface="Courier New"/>
                <a:ea typeface="Courier New"/>
                <a:cs typeface="Courier New"/>
                <a:sym typeface="Courier New"/>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2">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p:nvPr/>
        </p:nvSpPr>
        <p:spPr>
          <a:xfrm>
            <a:off x="0" y="-45525"/>
            <a:ext cx="91440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3"/>
          <p:cNvCxnSpPr/>
          <p:nvPr/>
        </p:nvCxnSpPr>
        <p:spPr>
          <a:xfrm>
            <a:off x="0" y="2701425"/>
            <a:ext cx="6452100" cy="0"/>
          </a:xfrm>
          <a:prstGeom prst="straightConnector1">
            <a:avLst/>
          </a:prstGeom>
          <a:noFill/>
          <a:ln cap="flat" cmpd="sng" w="152400">
            <a:solidFill>
              <a:srgbClr val="FFFFFF"/>
            </a:solidFill>
            <a:prstDash val="solid"/>
            <a:round/>
            <a:headEnd len="med" w="med" type="none"/>
            <a:tailEnd len="med" w="med" type="none"/>
          </a:ln>
        </p:spPr>
      </p:cxnSp>
      <p:sp>
        <p:nvSpPr>
          <p:cNvPr id="15" name="Google Shape;15;p3"/>
          <p:cNvSpPr txBox="1"/>
          <p:nvPr>
            <p:ph type="title"/>
          </p:nvPr>
        </p:nvSpPr>
        <p:spPr>
          <a:xfrm>
            <a:off x="1340200" y="681575"/>
            <a:ext cx="7860000" cy="16935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 name="Google Shape;16;p3"/>
          <p:cNvSpPr txBox="1"/>
          <p:nvPr>
            <p:ph idx="1" type="subTitle"/>
          </p:nvPr>
        </p:nvSpPr>
        <p:spPr>
          <a:xfrm>
            <a:off x="335050" y="3024525"/>
            <a:ext cx="4781400" cy="7062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400">
                <a:solidFill>
                  <a:srgbClr val="FFFFFF"/>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02"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rgbClr val="2D8E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4EAED3"/>
              </a:solidFill>
              <a:latin typeface="Calibri"/>
              <a:ea typeface="Calibri"/>
              <a:cs typeface="Calibri"/>
              <a:sym typeface="Calibri"/>
            </a:endParaRPr>
          </a:p>
        </p:txBody>
      </p:sp>
      <p:sp>
        <p:nvSpPr>
          <p:cNvPr id="104" name="Google Shape;104;p21"/>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Proxima Nova"/>
              <a:buNone/>
              <a:defRPr b="1" sz="4800">
                <a:solidFill>
                  <a:srgbClr val="FFFFFF"/>
                </a:solidFill>
                <a:latin typeface="Proxima Nova"/>
                <a:ea typeface="Proxima Nova"/>
                <a:cs typeface="Proxima Nova"/>
                <a:sym typeface="Proxima Nov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5" name="Google Shape;10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106" name="Google Shape;106;p21"/>
          <p:cNvPicPr preferRelativeResize="0"/>
          <p:nvPr/>
        </p:nvPicPr>
        <p:blipFill>
          <a:blip r:embed="rId2">
            <a:alphaModFix/>
          </a:blip>
          <a:stretch>
            <a:fillRect/>
          </a:stretch>
        </p:blipFill>
        <p:spPr>
          <a:xfrm>
            <a:off x="7600876" y="4453875"/>
            <a:ext cx="786488" cy="344180"/>
          </a:xfrm>
          <a:prstGeom prst="rect">
            <a:avLst/>
          </a:prstGeom>
          <a:noFill/>
          <a:ln>
            <a:noFill/>
          </a:ln>
        </p:spPr>
      </p:pic>
      <p:cxnSp>
        <p:nvCxnSpPr>
          <p:cNvPr id="107" name="Google Shape;107;p21"/>
          <p:cNvCxnSpPr/>
          <p:nvPr/>
        </p:nvCxnSpPr>
        <p:spPr>
          <a:xfrm>
            <a:off x="3200550" y="2816575"/>
            <a:ext cx="2742900" cy="6300"/>
          </a:xfrm>
          <a:prstGeom prst="straightConnector1">
            <a:avLst/>
          </a:prstGeom>
          <a:noFill/>
          <a:ln cap="flat" cmpd="sng" w="38100">
            <a:solidFill>
              <a:schemeClr val="l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cab Slide" type="titleOnly">
  <p:cSld name="TITLE_ONLY">
    <p:spTree>
      <p:nvGrpSpPr>
        <p:cNvPr id="108" name="Shape 108"/>
        <p:cNvGrpSpPr/>
        <p:nvPr/>
      </p:nvGrpSpPr>
      <p:grpSpPr>
        <a:xfrm>
          <a:off x="0" y="0"/>
          <a:ext cx="0" cy="0"/>
          <a:chOff x="0" y="0"/>
          <a:chExt cx="0" cy="0"/>
        </a:xfrm>
      </p:grpSpPr>
      <p:sp>
        <p:nvSpPr>
          <p:cNvPr id="109" name="Google Shape;10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22"/>
          <p:cNvSpPr txBox="1"/>
          <p:nvPr/>
        </p:nvSpPr>
        <p:spPr>
          <a:xfrm>
            <a:off x="388375" y="324350"/>
            <a:ext cx="63732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2D8EC2"/>
                </a:solidFill>
                <a:latin typeface="Proxima Nova"/>
                <a:ea typeface="Proxima Nova"/>
                <a:cs typeface="Proxima Nova"/>
                <a:sym typeface="Proxima Nova"/>
              </a:rPr>
              <a:t>Concepts Learned this Lesson</a:t>
            </a:r>
            <a:endParaRPr sz="3600">
              <a:solidFill>
                <a:srgbClr val="2D8EC2"/>
              </a:solidFill>
              <a:latin typeface="Proxima Nova"/>
              <a:ea typeface="Proxima Nova"/>
              <a:cs typeface="Proxima Nova"/>
              <a:sym typeface="Proxima Nova"/>
            </a:endParaRPr>
          </a:p>
        </p:txBody>
      </p:sp>
      <p:cxnSp>
        <p:nvCxnSpPr>
          <p:cNvPr id="111" name="Google Shape;111;p22"/>
          <p:cNvCxnSpPr/>
          <p:nvPr/>
        </p:nvCxnSpPr>
        <p:spPr>
          <a:xfrm>
            <a:off x="933314" y="1073525"/>
            <a:ext cx="2742900" cy="6300"/>
          </a:xfrm>
          <a:prstGeom prst="straightConnector1">
            <a:avLst/>
          </a:prstGeom>
          <a:noFill/>
          <a:ln cap="flat" cmpd="sng" w="38100">
            <a:solidFill>
              <a:srgbClr val="2D8EC2"/>
            </a:solidFill>
            <a:prstDash val="solid"/>
            <a:round/>
            <a:headEnd len="sm" w="sm" type="none"/>
            <a:tailEnd len="sm" w="sm" type="none"/>
          </a:ln>
        </p:spPr>
      </p:cxnSp>
      <p:graphicFrame>
        <p:nvGraphicFramePr>
          <p:cNvPr id="112" name="Google Shape;112;p22"/>
          <p:cNvGraphicFramePr/>
          <p:nvPr/>
        </p:nvGraphicFramePr>
        <p:xfrm>
          <a:off x="993813" y="1655973"/>
          <a:ext cx="3000000" cy="3000000"/>
        </p:xfrm>
        <a:graphic>
          <a:graphicData uri="http://schemas.openxmlformats.org/drawingml/2006/table">
            <a:tbl>
              <a:tblPr>
                <a:noFill/>
                <a:tableStyleId>{5EE64B3E-735D-46A3-9512-CE7075AC4020}</a:tableStyleId>
              </a:tblPr>
              <a:tblGrid>
                <a:gridCol w="3619500"/>
                <a:gridCol w="3619500"/>
              </a:tblGrid>
              <a:tr h="67900">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Term</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c>
                  <a:txBody>
                    <a:bodyPr/>
                    <a:lstStyle/>
                    <a:p>
                      <a:pPr indent="0" lvl="0" marL="0" rtl="0" algn="ctr">
                        <a:spcBef>
                          <a:spcPts val="0"/>
                        </a:spcBef>
                        <a:spcAft>
                          <a:spcPts val="0"/>
                        </a:spcAft>
                        <a:buNone/>
                      </a:pPr>
                      <a:r>
                        <a:rPr b="1" lang="en" sz="1400">
                          <a:solidFill>
                            <a:srgbClr val="FFFFFF"/>
                          </a:solidFill>
                          <a:latin typeface="Proxima Nova"/>
                          <a:ea typeface="Proxima Nova"/>
                          <a:cs typeface="Proxima Nova"/>
                          <a:sym typeface="Proxima Nova"/>
                        </a:rPr>
                        <a:t>Definition</a:t>
                      </a:r>
                      <a:endParaRPr b="1" sz="1400">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2D8EC2"/>
                    </a:solidFill>
                  </a:tcPr>
                </a:tc>
              </a:tr>
            </a:tbl>
          </a:graphicData>
        </a:graphic>
      </p:graphicFrame>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p:cSld name="CUSTOM">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4"/>
          <p:cNvSpPr/>
          <p:nvPr/>
        </p:nvSpPr>
        <p:spPr>
          <a:xfrm>
            <a:off x="0" y="-45525"/>
            <a:ext cx="4585800" cy="51891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07900" y="869325"/>
            <a:ext cx="4138500" cy="1620900"/>
          </a:xfrm>
          <a:prstGeom prst="rect">
            <a:avLst/>
          </a:prstGeom>
        </p:spPr>
        <p:txBody>
          <a:bodyPr anchorCtr="0" anchor="b" bIns="91425" lIns="91425" spcFirstLastPara="1" rIns="91425" wrap="square" tIns="91425">
            <a:noAutofit/>
          </a:bodyPr>
          <a:lstStyle>
            <a:lvl1pPr lvl="0" rtl="0">
              <a:spcBef>
                <a:spcPts val="0"/>
              </a:spcBef>
              <a:spcAft>
                <a:spcPts val="0"/>
              </a:spcAft>
              <a:buNone/>
              <a:defRPr sz="45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 name="Google Shape;20;p4"/>
          <p:cNvSpPr txBox="1"/>
          <p:nvPr>
            <p:ph idx="1" type="body"/>
          </p:nvPr>
        </p:nvSpPr>
        <p:spPr>
          <a:xfrm>
            <a:off x="5170675" y="842150"/>
            <a:ext cx="3504600" cy="27618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sz="2400"/>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42900" lvl="3" marL="1828800" rtl="0" algn="ctr">
              <a:spcBef>
                <a:spcPts val="0"/>
              </a:spcBef>
              <a:spcAft>
                <a:spcPts val="0"/>
              </a:spcAft>
              <a:buSzPts val="1800"/>
              <a:buChar char="●"/>
              <a:defRPr/>
            </a:lvl4pPr>
            <a:lvl5pPr indent="-342900" lvl="4" marL="2286000" rtl="0" algn="ctr">
              <a:spcBef>
                <a:spcPts val="0"/>
              </a:spcBef>
              <a:spcAft>
                <a:spcPts val="0"/>
              </a:spcAft>
              <a:buSzPts val="1800"/>
              <a:buChar char="○"/>
              <a:defRPr/>
            </a:lvl5pPr>
            <a:lvl6pPr indent="-342900" lvl="5" marL="2743200" rtl="0" algn="ctr">
              <a:spcBef>
                <a:spcPts val="0"/>
              </a:spcBef>
              <a:spcAft>
                <a:spcPts val="0"/>
              </a:spcAft>
              <a:buSzPts val="1800"/>
              <a:buChar char="■"/>
              <a:defRPr/>
            </a:lvl6pPr>
            <a:lvl7pPr indent="-342900" lvl="6" marL="3200400" rtl="0" algn="ctr">
              <a:spcBef>
                <a:spcPts val="0"/>
              </a:spcBef>
              <a:spcAft>
                <a:spcPts val="0"/>
              </a:spcAft>
              <a:buSzPts val="1800"/>
              <a:buChar char="●"/>
              <a:defRPr/>
            </a:lvl7pPr>
            <a:lvl8pPr indent="-342900" lvl="7" marL="3657600" rtl="0" algn="ctr">
              <a:spcBef>
                <a:spcPts val="0"/>
              </a:spcBef>
              <a:spcAft>
                <a:spcPts val="0"/>
              </a:spcAft>
              <a:buSzPts val="1800"/>
              <a:buChar char="○"/>
              <a:defRPr/>
            </a:lvl8pPr>
            <a:lvl9pPr indent="-342900" lvl="8" marL="4114800" rtl="0" algn="ctr">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CAPTION_ONLY">
    <p:spTree>
      <p:nvGrpSpPr>
        <p:cNvPr id="21" name="Shape 21"/>
        <p:cNvGrpSpPr/>
        <p:nvPr/>
      </p:nvGrpSpPr>
      <p:grpSpPr>
        <a:xfrm>
          <a:off x="0" y="0"/>
          <a:ext cx="0" cy="0"/>
          <a:chOff x="0" y="0"/>
          <a:chExt cx="0" cy="0"/>
        </a:xfrm>
      </p:grpSpPr>
      <p:sp>
        <p:nvSpPr>
          <p:cNvPr id="22" name="Google Shape;22;p5"/>
          <p:cNvSpPr txBox="1"/>
          <p:nvPr/>
        </p:nvSpPr>
        <p:spPr>
          <a:xfrm>
            <a:off x="228600" y="341375"/>
            <a:ext cx="6349800" cy="11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rgbClr val="FFFFFF"/>
                </a:solidFill>
                <a:latin typeface="Proxima Nova"/>
                <a:ea typeface="Proxima Nova"/>
                <a:cs typeface="Proxima Nova"/>
                <a:sym typeface="Proxima Nova"/>
              </a:rPr>
              <a:t>Do you think we do this?z</a:t>
            </a:r>
            <a:endParaRPr sz="4500">
              <a:solidFill>
                <a:srgbClr val="FFFFFF"/>
              </a:solidFill>
              <a:latin typeface="Proxima Nova"/>
              <a:ea typeface="Proxima Nova"/>
              <a:cs typeface="Proxima Nova"/>
              <a:sym typeface="Proxima Nova"/>
            </a:endParaRPr>
          </a:p>
        </p:txBody>
      </p:sp>
      <p:pic>
        <p:nvPicPr>
          <p:cNvPr descr="slide2.png"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p:nvPr/>
        </p:nvSpPr>
        <p:spPr>
          <a:xfrm>
            <a:off x="0" y="0"/>
            <a:ext cx="9144000" cy="16386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98050" y="307875"/>
            <a:ext cx="8229600" cy="1064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 name="Google Shape;26;p5"/>
          <p:cNvSpPr txBox="1"/>
          <p:nvPr>
            <p:ph idx="1" type="body"/>
          </p:nvPr>
        </p:nvSpPr>
        <p:spPr>
          <a:xfrm>
            <a:off x="584850" y="1883525"/>
            <a:ext cx="7869300" cy="2522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Courier New"/>
              <a:buChar char="●"/>
              <a:defRPr b="1">
                <a:latin typeface="Courier New"/>
                <a:ea typeface="Courier New"/>
                <a:cs typeface="Courier New"/>
                <a:sym typeface="Courier New"/>
              </a:defRPr>
            </a:lvl1pPr>
            <a:lvl2pPr indent="-381000" lvl="1" marL="914400" rtl="0">
              <a:spcBef>
                <a:spcPts val="0"/>
              </a:spcBef>
              <a:spcAft>
                <a:spcPts val="0"/>
              </a:spcAft>
              <a:buSzPts val="2400"/>
              <a:buFont typeface="Courier New"/>
              <a:buChar char="○"/>
              <a:defRPr b="1">
                <a:latin typeface="Courier New"/>
                <a:ea typeface="Courier New"/>
                <a:cs typeface="Courier New"/>
                <a:sym typeface="Courier New"/>
              </a:defRPr>
            </a:lvl2pPr>
            <a:lvl3pPr indent="-381000" lvl="2" marL="1371600" rtl="0">
              <a:spcBef>
                <a:spcPts val="0"/>
              </a:spcBef>
              <a:spcAft>
                <a:spcPts val="0"/>
              </a:spcAft>
              <a:buSzPts val="2400"/>
              <a:buFont typeface="Courier New"/>
              <a:buChar char="■"/>
              <a:defRPr b="1">
                <a:latin typeface="Courier New"/>
                <a:ea typeface="Courier New"/>
                <a:cs typeface="Courier New"/>
                <a:sym typeface="Courier New"/>
              </a:defRPr>
            </a:lvl3pPr>
            <a:lvl4pPr indent="-342900" lvl="3" marL="1828800" rtl="0">
              <a:spcBef>
                <a:spcPts val="0"/>
              </a:spcBef>
              <a:spcAft>
                <a:spcPts val="0"/>
              </a:spcAft>
              <a:buSzPts val="1800"/>
              <a:buFont typeface="Courier New"/>
              <a:buChar char="●"/>
              <a:defRPr b="1">
                <a:latin typeface="Courier New"/>
                <a:ea typeface="Courier New"/>
                <a:cs typeface="Courier New"/>
                <a:sym typeface="Courier New"/>
              </a:defRPr>
            </a:lvl4pPr>
            <a:lvl5pPr indent="-342900" lvl="4" marL="2286000" rtl="0">
              <a:spcBef>
                <a:spcPts val="0"/>
              </a:spcBef>
              <a:spcAft>
                <a:spcPts val="0"/>
              </a:spcAft>
              <a:buSzPts val="1800"/>
              <a:buFont typeface="Courier New"/>
              <a:buChar char="○"/>
              <a:defRPr b="1">
                <a:latin typeface="Courier New"/>
                <a:ea typeface="Courier New"/>
                <a:cs typeface="Courier New"/>
                <a:sym typeface="Courier New"/>
              </a:defRPr>
            </a:lvl5pPr>
            <a:lvl6pPr indent="-342900" lvl="5" marL="2743200" rtl="0">
              <a:spcBef>
                <a:spcPts val="0"/>
              </a:spcBef>
              <a:spcAft>
                <a:spcPts val="0"/>
              </a:spcAft>
              <a:buSzPts val="1800"/>
              <a:buFont typeface="Courier New"/>
              <a:buChar char="■"/>
              <a:defRPr b="1">
                <a:latin typeface="Courier New"/>
                <a:ea typeface="Courier New"/>
                <a:cs typeface="Courier New"/>
                <a:sym typeface="Courier New"/>
              </a:defRPr>
            </a:lvl6pPr>
            <a:lvl7pPr indent="-342900" lvl="6" marL="3200400" rtl="0">
              <a:spcBef>
                <a:spcPts val="0"/>
              </a:spcBef>
              <a:spcAft>
                <a:spcPts val="0"/>
              </a:spcAft>
              <a:buSzPts val="1800"/>
              <a:buFont typeface="Courier New"/>
              <a:buChar char="●"/>
              <a:defRPr b="1">
                <a:latin typeface="Courier New"/>
                <a:ea typeface="Courier New"/>
                <a:cs typeface="Courier New"/>
                <a:sym typeface="Courier New"/>
              </a:defRPr>
            </a:lvl7pPr>
            <a:lvl8pPr indent="-342900" lvl="7" marL="3657600" rtl="0">
              <a:spcBef>
                <a:spcPts val="0"/>
              </a:spcBef>
              <a:spcAft>
                <a:spcPts val="0"/>
              </a:spcAft>
              <a:buSzPts val="1800"/>
              <a:buFont typeface="Courier New"/>
              <a:buChar char="○"/>
              <a:defRPr b="1">
                <a:latin typeface="Courier New"/>
                <a:ea typeface="Courier New"/>
                <a:cs typeface="Courier New"/>
                <a:sym typeface="Courier New"/>
              </a:defRPr>
            </a:lvl8pPr>
            <a:lvl9pPr indent="-342900" lvl="8" marL="4114800" rtl="0">
              <a:spcBef>
                <a:spcPts val="0"/>
              </a:spcBef>
              <a:spcAft>
                <a:spcPts val="0"/>
              </a:spcAft>
              <a:buSzPts val="1800"/>
              <a:buFont typeface="Courier New"/>
              <a:buChar char="■"/>
              <a:defRPr b="1">
                <a:latin typeface="Courier New"/>
                <a:ea typeface="Courier New"/>
                <a:cs typeface="Courier New"/>
                <a:sym typeface="Courier New"/>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type="blank">
  <p:cSld name="BLANK">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29" name="Google Shape;29;p6"/>
          <p:cNvSpPr txBox="1"/>
          <p:nvPr>
            <p:ph type="title"/>
          </p:nvPr>
        </p:nvSpPr>
        <p:spPr>
          <a:xfrm>
            <a:off x="1338025" y="2381575"/>
            <a:ext cx="6619500" cy="80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3000">
                <a:solidFill>
                  <a:srgbClr val="27A9E1"/>
                </a:solidFill>
                <a:latin typeface="Lemon"/>
                <a:ea typeface="Lemon"/>
                <a:cs typeface="Lemon"/>
                <a:sym typeface="Lemon"/>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 name="Google Shape;30;p6"/>
          <p:cNvSpPr txBox="1"/>
          <p:nvPr>
            <p:ph idx="1" type="subTitle"/>
          </p:nvPr>
        </p:nvSpPr>
        <p:spPr>
          <a:xfrm>
            <a:off x="641100" y="40296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for loop (example)">
  <p:cSld name="BLANK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7"/>
          <p:cNvSpPr txBox="1"/>
          <p:nvPr/>
        </p:nvSpPr>
        <p:spPr>
          <a:xfrm>
            <a:off x="1795350" y="5417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33" name="Google Shape;33;p7"/>
          <p:cNvSpPr txBox="1"/>
          <p:nvPr/>
        </p:nvSpPr>
        <p:spPr>
          <a:xfrm>
            <a:off x="1994550" y="2109650"/>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7A9E1"/>
                </a:solidFill>
                <a:latin typeface="Lemon"/>
                <a:ea typeface="Lemon"/>
                <a:cs typeface="Lemon"/>
                <a:sym typeface="Lemon"/>
              </a:rPr>
              <a:t>THE FOR LOOP</a:t>
            </a:r>
            <a:endParaRPr sz="3000">
              <a:solidFill>
                <a:srgbClr val="27A9E1"/>
              </a:solidFill>
              <a:latin typeface="Lemon"/>
              <a:ea typeface="Lemon"/>
              <a:cs typeface="Lemon"/>
              <a:sym typeface="Lemon"/>
            </a:endParaRPr>
          </a:p>
        </p:txBody>
      </p:sp>
      <p:sp>
        <p:nvSpPr>
          <p:cNvPr id="34" name="Google Shape;34;p7"/>
          <p:cNvSpPr txBox="1"/>
          <p:nvPr/>
        </p:nvSpPr>
        <p:spPr>
          <a:xfrm>
            <a:off x="592575" y="40362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p:cSld name="CUSTOM_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8"/>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37" name="Google Shape;37;p8"/>
          <p:cNvSpPr txBox="1"/>
          <p:nvPr>
            <p:ph type="title"/>
          </p:nvPr>
        </p:nvSpPr>
        <p:spPr>
          <a:xfrm>
            <a:off x="2263875" y="1838250"/>
            <a:ext cx="4699800" cy="19833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solidFill>
                  <a:srgbClr val="27A9E1"/>
                </a:solidFill>
                <a:latin typeface="Lemon"/>
                <a:ea typeface="Lemon"/>
                <a:cs typeface="Lemon"/>
                <a:sym typeface="Lemon"/>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 name="Google Shape;38;p8"/>
          <p:cNvSpPr txBox="1"/>
          <p:nvPr>
            <p:ph idx="1" type="subTitle"/>
          </p:nvPr>
        </p:nvSpPr>
        <p:spPr>
          <a:xfrm>
            <a:off x="661050" y="4174575"/>
            <a:ext cx="8014200" cy="603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000">
                <a:solidFill>
                  <a:srgbClr val="33333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ing concept 2 example">
  <p:cSld name="CUSTOM_2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nvSpPr>
        <p:spPr>
          <a:xfrm>
            <a:off x="1795350" y="275550"/>
            <a:ext cx="55533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atisfy"/>
                <a:ea typeface="Satisfy"/>
                <a:cs typeface="Satisfy"/>
                <a:sym typeface="Satisfy"/>
              </a:rPr>
              <a:t>Introducing</a:t>
            </a:r>
            <a:endParaRPr sz="4800">
              <a:solidFill>
                <a:srgbClr val="FFFFFF"/>
              </a:solidFill>
              <a:latin typeface="Satisfy"/>
              <a:ea typeface="Satisfy"/>
              <a:cs typeface="Satisfy"/>
              <a:sym typeface="Satisfy"/>
            </a:endParaRPr>
          </a:p>
        </p:txBody>
      </p:sp>
      <p:sp>
        <p:nvSpPr>
          <p:cNvPr id="41" name="Google Shape;41;p9"/>
          <p:cNvSpPr txBox="1"/>
          <p:nvPr/>
        </p:nvSpPr>
        <p:spPr>
          <a:xfrm>
            <a:off x="1994550" y="1967388"/>
            <a:ext cx="51549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27A9E1"/>
                </a:solidFill>
                <a:latin typeface="Lemon"/>
                <a:ea typeface="Lemon"/>
                <a:cs typeface="Lemon"/>
                <a:sym typeface="Lemon"/>
              </a:rPr>
              <a:t>THE </a:t>
            </a:r>
            <a:endParaRPr sz="4000">
              <a:solidFill>
                <a:srgbClr val="27A9E1"/>
              </a:solidFill>
              <a:latin typeface="Lemon"/>
              <a:ea typeface="Lemon"/>
              <a:cs typeface="Lemon"/>
              <a:sym typeface="Lemon"/>
            </a:endParaRPr>
          </a:p>
          <a:p>
            <a:pPr indent="0" lvl="0" marL="0" rtl="0" algn="ctr">
              <a:spcBef>
                <a:spcPts val="0"/>
              </a:spcBef>
              <a:spcAft>
                <a:spcPts val="0"/>
              </a:spcAft>
              <a:buNone/>
            </a:pPr>
            <a:r>
              <a:rPr lang="en" sz="4000">
                <a:solidFill>
                  <a:srgbClr val="27A9E1"/>
                </a:solidFill>
                <a:latin typeface="Lemon"/>
                <a:ea typeface="Lemon"/>
                <a:cs typeface="Lemon"/>
                <a:sym typeface="Lemon"/>
              </a:rPr>
              <a:t>FOR LOOP</a:t>
            </a:r>
            <a:endParaRPr sz="4000">
              <a:solidFill>
                <a:srgbClr val="27A9E1"/>
              </a:solidFill>
              <a:latin typeface="Lemon"/>
              <a:ea typeface="Lemon"/>
              <a:cs typeface="Lemon"/>
              <a:sym typeface="Lemon"/>
            </a:endParaRPr>
          </a:p>
        </p:txBody>
      </p:sp>
      <p:sp>
        <p:nvSpPr>
          <p:cNvPr id="42" name="Google Shape;42;p9"/>
          <p:cNvSpPr txBox="1"/>
          <p:nvPr/>
        </p:nvSpPr>
        <p:spPr>
          <a:xfrm>
            <a:off x="592575" y="4264825"/>
            <a:ext cx="8047800" cy="6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333333"/>
                </a:solidFill>
                <a:latin typeface="Proxima Nova"/>
                <a:ea typeface="Proxima Nova"/>
                <a:cs typeface="Proxima Nova"/>
                <a:sym typeface="Proxima Nova"/>
              </a:rPr>
              <a:t>For loops let Karel repeat a section of code a fixed number of times</a:t>
            </a:r>
            <a:endParaRPr sz="2000">
              <a:solidFill>
                <a:srgbClr val="333333"/>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333333"/>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ing code ">
  <p:cSld name="CUSTOM_5">
    <p:spTree>
      <p:nvGrpSpPr>
        <p:cNvPr id="43" name="Shape 43"/>
        <p:cNvGrpSpPr/>
        <p:nvPr/>
      </p:nvGrpSpPr>
      <p:grpSpPr>
        <a:xfrm>
          <a:off x="0" y="0"/>
          <a:ext cx="0" cy="0"/>
          <a:chOff x="0" y="0"/>
          <a:chExt cx="0" cy="0"/>
        </a:xfrm>
      </p:grpSpPr>
      <p:sp>
        <p:nvSpPr>
          <p:cNvPr id="44" name="Google Shape;44;p1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slide2.png" id="45" name="Google Shape;45;p10"/>
          <p:cNvPicPr preferRelativeResize="0"/>
          <p:nvPr/>
        </p:nvPicPr>
        <p:blipFill>
          <a:blip r:embed="rId2">
            <a:alphaModFix/>
          </a:blip>
          <a:stretch>
            <a:fillRect/>
          </a:stretch>
        </p:blipFill>
        <p:spPr>
          <a:xfrm>
            <a:off x="0" y="0"/>
            <a:ext cx="9144000" cy="3834876"/>
          </a:xfrm>
          <a:prstGeom prst="rect">
            <a:avLst/>
          </a:prstGeom>
          <a:noFill/>
          <a:ln>
            <a:noFill/>
          </a:ln>
        </p:spPr>
      </p:pic>
      <p:sp>
        <p:nvSpPr>
          <p:cNvPr id="46" name="Google Shape;46;p10"/>
          <p:cNvSpPr/>
          <p:nvPr/>
        </p:nvSpPr>
        <p:spPr>
          <a:xfrm>
            <a:off x="0" y="0"/>
            <a:ext cx="9144000" cy="1198200"/>
          </a:xfrm>
          <a:prstGeom prst="rect">
            <a:avLst/>
          </a:prstGeom>
          <a:solidFill>
            <a:srgbClr val="27A9E1">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0"/>
          <p:cNvSpPr txBox="1"/>
          <p:nvPr/>
        </p:nvSpPr>
        <p:spPr>
          <a:xfrm>
            <a:off x="396250" y="137825"/>
            <a:ext cx="3971100" cy="14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rgbClr val="FFFFFF"/>
                </a:solidFill>
                <a:latin typeface="Proxima Nova"/>
                <a:ea typeface="Proxima Nova"/>
                <a:cs typeface="Proxima Nova"/>
                <a:sym typeface="Proxima Nova"/>
              </a:rPr>
              <a:t>For Loops </a:t>
            </a:r>
            <a:endParaRPr b="1" sz="4500">
              <a:solidFill>
                <a:srgbClr val="FFFFFF"/>
              </a:solidFill>
              <a:latin typeface="Proxima Nova"/>
              <a:ea typeface="Proxima Nova"/>
              <a:cs typeface="Proxima Nova"/>
              <a:sym typeface="Proxima Nova"/>
            </a:endParaRPr>
          </a:p>
        </p:txBody>
      </p:sp>
      <p:sp>
        <p:nvSpPr>
          <p:cNvPr id="48" name="Google Shape;48;p10"/>
          <p:cNvSpPr txBox="1"/>
          <p:nvPr/>
        </p:nvSpPr>
        <p:spPr>
          <a:xfrm>
            <a:off x="472450" y="1679332"/>
            <a:ext cx="8229600" cy="4620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for(var i = 0; i &lt; </a:t>
            </a:r>
            <a:r>
              <a:rPr b="1" i="1" lang="en" sz="3000">
                <a:solidFill>
                  <a:srgbClr val="27A9E1"/>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i++){</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  /* code to execute </a:t>
            </a:r>
            <a:r>
              <a:rPr b="1" i="1" lang="en" sz="3000">
                <a:solidFill>
                  <a:srgbClr val="333333"/>
                </a:solidFill>
                <a:latin typeface="Courier New"/>
                <a:ea typeface="Courier New"/>
                <a:cs typeface="Courier New"/>
                <a:sym typeface="Courier New"/>
              </a:rPr>
              <a:t>count</a:t>
            </a:r>
            <a:r>
              <a:rPr b="1" lang="en" sz="3000">
                <a:solidFill>
                  <a:srgbClr val="333333"/>
                </a:solidFill>
                <a:latin typeface="Courier New"/>
                <a:ea typeface="Courier New"/>
                <a:cs typeface="Courier New"/>
                <a:sym typeface="Courier New"/>
              </a:rPr>
              <a:t> times */</a:t>
            </a:r>
            <a:endParaRPr b="1" sz="3000">
              <a:solidFill>
                <a:srgbClr val="333333"/>
              </a:solidFill>
              <a:latin typeface="Courier New"/>
              <a:ea typeface="Courier New"/>
              <a:cs typeface="Courier New"/>
              <a:sym typeface="Courier New"/>
            </a:endParaRPr>
          </a:p>
          <a:p>
            <a:pPr indent="0" lvl="0" marL="0" rtl="0" algn="l">
              <a:spcBef>
                <a:spcPts val="600"/>
              </a:spcBef>
              <a:spcAft>
                <a:spcPts val="0"/>
              </a:spcAft>
              <a:buNone/>
            </a:pPr>
            <a:r>
              <a:rPr b="1" lang="en" sz="3000">
                <a:solidFill>
                  <a:srgbClr val="333333"/>
                </a:solidFill>
                <a:latin typeface="Courier New"/>
                <a:ea typeface="Courier New"/>
                <a:cs typeface="Courier New"/>
                <a:sym typeface="Courier New"/>
              </a:rPr>
              <a:t>}</a:t>
            </a:r>
            <a:endParaRPr b="1" sz="3000">
              <a:solidFill>
                <a:srgbClr val="333333"/>
              </a:solidFill>
              <a:latin typeface="Courier New"/>
              <a:ea typeface="Courier New"/>
              <a:cs typeface="Courier New"/>
              <a:sym typeface="Courier New"/>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333333"/>
              </a:buClr>
              <a:buSzPts val="3600"/>
              <a:buFont typeface="Proxima Nova"/>
              <a:buNone/>
              <a:defRPr sz="3600">
                <a:solidFill>
                  <a:srgbClr val="333333"/>
                </a:solidFill>
                <a:latin typeface="Proxima Nova"/>
                <a:ea typeface="Proxima Nova"/>
                <a:cs typeface="Proxima Nova"/>
                <a:sym typeface="Proxima Nova"/>
              </a:defRPr>
            </a:lvl1pPr>
            <a:lvl2pPr lvl="1" rtl="0">
              <a:spcBef>
                <a:spcPts val="0"/>
              </a:spcBef>
              <a:spcAft>
                <a:spcPts val="0"/>
              </a:spcAft>
              <a:buClr>
                <a:srgbClr val="555555"/>
              </a:buClr>
              <a:buSzPts val="3600"/>
              <a:buNone/>
              <a:defRPr b="1" sz="3600">
                <a:solidFill>
                  <a:srgbClr val="555555"/>
                </a:solidFill>
              </a:defRPr>
            </a:lvl2pPr>
            <a:lvl3pPr lvl="2" rtl="0">
              <a:spcBef>
                <a:spcPts val="0"/>
              </a:spcBef>
              <a:spcAft>
                <a:spcPts val="0"/>
              </a:spcAft>
              <a:buClr>
                <a:srgbClr val="555555"/>
              </a:buClr>
              <a:buSzPts val="3600"/>
              <a:buNone/>
              <a:defRPr b="1" sz="3600">
                <a:solidFill>
                  <a:srgbClr val="555555"/>
                </a:solidFill>
              </a:defRPr>
            </a:lvl3pPr>
            <a:lvl4pPr lvl="3" rtl="0">
              <a:spcBef>
                <a:spcPts val="0"/>
              </a:spcBef>
              <a:spcAft>
                <a:spcPts val="0"/>
              </a:spcAft>
              <a:buClr>
                <a:srgbClr val="555555"/>
              </a:buClr>
              <a:buSzPts val="3600"/>
              <a:buNone/>
              <a:defRPr b="1" sz="3600">
                <a:solidFill>
                  <a:srgbClr val="555555"/>
                </a:solidFill>
              </a:defRPr>
            </a:lvl4pPr>
            <a:lvl5pPr lvl="4" rtl="0">
              <a:spcBef>
                <a:spcPts val="0"/>
              </a:spcBef>
              <a:spcAft>
                <a:spcPts val="0"/>
              </a:spcAft>
              <a:buClr>
                <a:srgbClr val="555555"/>
              </a:buClr>
              <a:buSzPts val="3600"/>
              <a:buNone/>
              <a:defRPr b="1" sz="3600">
                <a:solidFill>
                  <a:srgbClr val="555555"/>
                </a:solidFill>
              </a:defRPr>
            </a:lvl5pPr>
            <a:lvl6pPr lvl="5" rtl="0">
              <a:spcBef>
                <a:spcPts val="0"/>
              </a:spcBef>
              <a:spcAft>
                <a:spcPts val="0"/>
              </a:spcAft>
              <a:buClr>
                <a:srgbClr val="555555"/>
              </a:buClr>
              <a:buSzPts val="3600"/>
              <a:buNone/>
              <a:defRPr b="1" sz="3600">
                <a:solidFill>
                  <a:srgbClr val="555555"/>
                </a:solidFill>
              </a:defRPr>
            </a:lvl6pPr>
            <a:lvl7pPr lvl="6" rtl="0">
              <a:spcBef>
                <a:spcPts val="0"/>
              </a:spcBef>
              <a:spcAft>
                <a:spcPts val="0"/>
              </a:spcAft>
              <a:buClr>
                <a:srgbClr val="555555"/>
              </a:buClr>
              <a:buSzPts val="3600"/>
              <a:buNone/>
              <a:defRPr b="1" sz="3600">
                <a:solidFill>
                  <a:srgbClr val="555555"/>
                </a:solidFill>
              </a:defRPr>
            </a:lvl7pPr>
            <a:lvl8pPr lvl="7" rtl="0">
              <a:spcBef>
                <a:spcPts val="0"/>
              </a:spcBef>
              <a:spcAft>
                <a:spcPts val="0"/>
              </a:spcAft>
              <a:buClr>
                <a:srgbClr val="555555"/>
              </a:buClr>
              <a:buSzPts val="3600"/>
              <a:buNone/>
              <a:defRPr b="1" sz="3600">
                <a:solidFill>
                  <a:srgbClr val="555555"/>
                </a:solidFill>
              </a:defRPr>
            </a:lvl8pPr>
            <a:lvl9pPr lvl="8" rtl="0">
              <a:spcBef>
                <a:spcPts val="0"/>
              </a:spcBef>
              <a:spcAft>
                <a:spcPts val="0"/>
              </a:spcAft>
              <a:buClr>
                <a:srgbClr val="555555"/>
              </a:buClr>
              <a:buSzPts val="3600"/>
              <a:buNone/>
              <a:defRPr b="1" sz="3600">
                <a:solidFill>
                  <a:srgbClr val="555555"/>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rgbClr val="555555"/>
              </a:buClr>
              <a:buSzPts val="3000"/>
              <a:buFont typeface="Proxima Nova"/>
              <a:buChar char="●"/>
              <a:defRPr sz="3000">
                <a:solidFill>
                  <a:srgbClr val="555555"/>
                </a:solidFill>
                <a:latin typeface="Proxima Nova"/>
                <a:ea typeface="Proxima Nova"/>
                <a:cs typeface="Proxima Nova"/>
                <a:sym typeface="Proxima Nova"/>
              </a:defRPr>
            </a:lvl1pPr>
            <a:lvl2pPr indent="-381000" lvl="1" marL="9144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2pPr>
            <a:lvl3pPr indent="-381000" lvl="2" marL="1371600" rtl="0">
              <a:spcBef>
                <a:spcPts val="0"/>
              </a:spcBef>
              <a:spcAft>
                <a:spcPts val="0"/>
              </a:spcAft>
              <a:buClr>
                <a:srgbClr val="555555"/>
              </a:buClr>
              <a:buSzPts val="2400"/>
              <a:buFont typeface="Proxima Nova"/>
              <a:buChar char="■"/>
              <a:defRPr sz="2400">
                <a:solidFill>
                  <a:srgbClr val="555555"/>
                </a:solidFill>
                <a:latin typeface="Proxima Nova"/>
                <a:ea typeface="Proxima Nova"/>
                <a:cs typeface="Proxima Nova"/>
                <a:sym typeface="Proxima Nova"/>
              </a:defRPr>
            </a:lvl3pPr>
            <a:lvl4pPr indent="-342900" lvl="3" marL="1828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4pPr>
            <a:lvl5pPr indent="-342900" lvl="4" marL="22860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5pPr>
            <a:lvl6pPr indent="-342900" lvl="5" marL="27432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6pPr>
            <a:lvl7pPr indent="-342900" lvl="6" marL="32004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7pPr>
            <a:lvl8pPr indent="-342900" lvl="7" marL="36576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8pPr>
            <a:lvl9pPr indent="-342900" lvl="8" marL="4114800" rtl="0">
              <a:spcBef>
                <a:spcPts val="0"/>
              </a:spcBef>
              <a:spcAft>
                <a:spcPts val="0"/>
              </a:spcAft>
              <a:buClr>
                <a:srgbClr val="555555"/>
              </a:buClr>
              <a:buSzPts val="1800"/>
              <a:buFont typeface="Proxima Nova"/>
              <a:buChar char="■"/>
              <a:defRPr sz="1800">
                <a:solidFill>
                  <a:srgbClr val="55555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hyperlink" Target="https://www.reddit.com/user/Dremariou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hyperlink" Target="https://www.reddit.com/user/Dremariou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13.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www.reddit.com/user/lookatnum/" TargetMode="Externa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41775" y="684900"/>
            <a:ext cx="6488100" cy="169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i="1" sz="3400"/>
          </a:p>
          <a:p>
            <a:pPr indent="0" lvl="0" marL="0" rtl="0" algn="r">
              <a:spcBef>
                <a:spcPts val="0"/>
              </a:spcBef>
              <a:spcAft>
                <a:spcPts val="0"/>
              </a:spcAft>
              <a:buNone/>
            </a:pPr>
            <a:r>
              <a:rPr lang="en"/>
              <a:t>What is Data Science?</a:t>
            </a:r>
            <a:endParaRPr/>
          </a:p>
        </p:txBody>
      </p:sp>
      <p:sp>
        <p:nvSpPr>
          <p:cNvPr id="118" name="Google Shape;118;p23"/>
          <p:cNvSpPr txBox="1"/>
          <p:nvPr/>
        </p:nvSpPr>
        <p:spPr>
          <a:xfrm>
            <a:off x="3396275" y="3592600"/>
            <a:ext cx="5408400" cy="92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b="1" sz="45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Statistical Questions </a:t>
            </a:r>
            <a:r>
              <a:rPr lang="en"/>
              <a:t> </a:t>
            </a:r>
            <a:endParaRPr/>
          </a:p>
        </p:txBody>
      </p:sp>
      <p:pic>
        <p:nvPicPr>
          <p:cNvPr id="192" name="Google Shape;192;p32"/>
          <p:cNvPicPr preferRelativeResize="0"/>
          <p:nvPr/>
        </p:nvPicPr>
        <p:blipFill>
          <a:blip r:embed="rId3">
            <a:alphaModFix/>
          </a:blip>
          <a:stretch>
            <a:fillRect/>
          </a:stretch>
        </p:blipFill>
        <p:spPr>
          <a:xfrm>
            <a:off x="2420975" y="420725"/>
            <a:ext cx="4302050" cy="4302050"/>
          </a:xfrm>
          <a:prstGeom prst="rect">
            <a:avLst/>
          </a:prstGeom>
          <a:noFill/>
          <a:ln>
            <a:noFill/>
          </a:ln>
        </p:spPr>
      </p:pic>
      <p:sp>
        <p:nvSpPr>
          <p:cNvPr id="193" name="Google Shape;193;p32"/>
          <p:cNvSpPr txBox="1"/>
          <p:nvPr>
            <p:ph idx="4294967295" type="body"/>
          </p:nvPr>
        </p:nvSpPr>
        <p:spPr>
          <a:xfrm>
            <a:off x="7378425" y="3825650"/>
            <a:ext cx="1646100" cy="90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t>Source: </a:t>
            </a:r>
            <a:r>
              <a:rPr lang="en" sz="1200" u="sng">
                <a:solidFill>
                  <a:schemeClr val="hlink"/>
                </a:solidFill>
                <a:hlinkClick r:id="rId4"/>
              </a:rPr>
              <a:t>https://www.reddit.com/user/Dremarious/</a:t>
            </a:r>
            <a:r>
              <a:rPr lang="en" sz="1200"/>
              <a:t>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Statistical Questions </a:t>
            </a:r>
            <a:r>
              <a:rPr lang="en"/>
              <a:t> </a:t>
            </a:r>
            <a:endParaRPr/>
          </a:p>
        </p:txBody>
      </p:sp>
      <p:pic>
        <p:nvPicPr>
          <p:cNvPr id="199" name="Google Shape;199;p33"/>
          <p:cNvPicPr preferRelativeResize="0"/>
          <p:nvPr/>
        </p:nvPicPr>
        <p:blipFill>
          <a:blip r:embed="rId3">
            <a:alphaModFix/>
          </a:blip>
          <a:stretch>
            <a:fillRect/>
          </a:stretch>
        </p:blipFill>
        <p:spPr>
          <a:xfrm>
            <a:off x="2422025" y="421775"/>
            <a:ext cx="4299950" cy="4299950"/>
          </a:xfrm>
          <a:prstGeom prst="rect">
            <a:avLst/>
          </a:prstGeom>
          <a:noFill/>
          <a:ln>
            <a:noFill/>
          </a:ln>
        </p:spPr>
      </p:pic>
      <p:sp>
        <p:nvSpPr>
          <p:cNvPr id="200" name="Google Shape;200;p33"/>
          <p:cNvSpPr txBox="1"/>
          <p:nvPr>
            <p:ph idx="4294967295" type="body"/>
          </p:nvPr>
        </p:nvSpPr>
        <p:spPr>
          <a:xfrm>
            <a:off x="7378425" y="3825650"/>
            <a:ext cx="1646100" cy="90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t>Source: </a:t>
            </a:r>
            <a:r>
              <a:rPr lang="en" sz="1200" u="sng">
                <a:solidFill>
                  <a:schemeClr val="hlink"/>
                </a:solidFill>
                <a:hlinkClick r:id="rId4"/>
              </a:rPr>
              <a:t>https://www.reddit.com/user/Dremarious/</a:t>
            </a:r>
            <a:r>
              <a:rPr lang="en" sz="1200"/>
              <a:t>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Questions</a:t>
            </a:r>
            <a:r>
              <a:rPr lang="en"/>
              <a:t> </a:t>
            </a:r>
            <a:endParaRPr/>
          </a:p>
        </p:txBody>
      </p:sp>
      <p:sp>
        <p:nvSpPr>
          <p:cNvPr id="206" name="Google Shape;206;p34"/>
          <p:cNvSpPr txBox="1"/>
          <p:nvPr>
            <p:ph idx="1" type="body"/>
          </p:nvPr>
        </p:nvSpPr>
        <p:spPr>
          <a:xfrm>
            <a:off x="327325" y="1376425"/>
            <a:ext cx="8556900" cy="3423000"/>
          </a:xfrm>
          <a:prstGeom prst="rect">
            <a:avLst/>
          </a:prstGeom>
        </p:spPr>
        <p:txBody>
          <a:bodyPr anchorCtr="0" anchor="ctr"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900"/>
              <a:t>Lookup questions</a:t>
            </a:r>
            <a:r>
              <a:rPr lang="en" sz="1900"/>
              <a:t> : Can be answered simply by looking up a single value in a dataset. </a:t>
            </a:r>
            <a:r>
              <a:rPr i="1" lang="en" sz="1900"/>
              <a:t>These do not qualify as statistical questions.</a:t>
            </a:r>
            <a:br>
              <a:rPr i="1" lang="en" sz="1900"/>
            </a:br>
            <a:endParaRPr i="1" sz="1900"/>
          </a:p>
          <a:p>
            <a:pPr indent="0" lvl="0" marL="0" rtl="0" algn="l">
              <a:lnSpc>
                <a:spcPct val="115000"/>
              </a:lnSpc>
              <a:spcBef>
                <a:spcPts val="600"/>
              </a:spcBef>
              <a:spcAft>
                <a:spcPts val="0"/>
              </a:spcAft>
              <a:buClr>
                <a:schemeClr val="dk1"/>
              </a:buClr>
              <a:buSzPts val="1100"/>
              <a:buFont typeface="Arial"/>
              <a:buNone/>
            </a:pPr>
            <a:r>
              <a:rPr b="1" lang="en" sz="1900"/>
              <a:t>Compute questions</a:t>
            </a:r>
            <a:r>
              <a:rPr lang="en" sz="1900"/>
              <a:t>:  Can be answered by computing an answer using more than one value found in the dataset.</a:t>
            </a:r>
            <a:br>
              <a:rPr lang="en" sz="1900"/>
            </a:br>
            <a:endParaRPr sz="1900"/>
          </a:p>
          <a:p>
            <a:pPr indent="0" lvl="0" marL="0" rtl="0" algn="l">
              <a:lnSpc>
                <a:spcPct val="115000"/>
              </a:lnSpc>
              <a:spcBef>
                <a:spcPts val="600"/>
              </a:spcBef>
              <a:spcAft>
                <a:spcPts val="0"/>
              </a:spcAft>
              <a:buClr>
                <a:schemeClr val="dk1"/>
              </a:buClr>
              <a:buSzPts val="1100"/>
              <a:buFont typeface="Arial"/>
              <a:buNone/>
            </a:pPr>
            <a:r>
              <a:rPr b="1" lang="en" sz="1900"/>
              <a:t>Relate questions :</a:t>
            </a:r>
            <a:r>
              <a:rPr lang="en" sz="1900"/>
              <a:t>  Require finding a possible relationship between more than one value. </a:t>
            </a:r>
            <a:br>
              <a:rPr lang="en" sz="1900"/>
            </a:br>
            <a:endParaRPr sz="1900"/>
          </a:p>
          <a:p>
            <a:pPr indent="0" lvl="0" marL="0" rtl="0" algn="l">
              <a:lnSpc>
                <a:spcPct val="115000"/>
              </a:lnSpc>
              <a:spcBef>
                <a:spcPts val="600"/>
              </a:spcBef>
              <a:spcAft>
                <a:spcPts val="0"/>
              </a:spcAft>
              <a:buClr>
                <a:schemeClr val="dk1"/>
              </a:buClr>
              <a:buSzPts val="1100"/>
              <a:buFont typeface="Arial"/>
              <a:buNone/>
            </a:pPr>
            <a:r>
              <a:rPr b="1" lang="en" sz="1900"/>
              <a:t>Can’t answer :</a:t>
            </a:r>
            <a:r>
              <a:rPr lang="en" sz="1900"/>
              <a:t>  Can’t be answered based on the available data.</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animEffect filter="fade" transition="in">
                                      <p:cBhvr>
                                        <p:cTn dur="1000"/>
                                        <p:tgtEl>
                                          <p:spTgt spid="2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animEffect filter="fade" transition="in">
                                      <p:cBhvr>
                                        <p:cTn dur="1000"/>
                                        <p:tgtEl>
                                          <p:spTgt spid="2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animEffect filter="fade" transition="in">
                                      <p:cBhvr>
                                        <p:cTn dur="1000"/>
                                        <p:tgtEl>
                                          <p:spTgt spid="2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animEffect filter="fade" transition="in">
                                      <p:cBhvr>
                                        <p:cTn dur="1000"/>
                                        <p:tgtEl>
                                          <p:spTgt spid="2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Questions </a:t>
            </a:r>
            <a:endParaRPr/>
          </a:p>
        </p:txBody>
      </p:sp>
      <p:pic>
        <p:nvPicPr>
          <p:cNvPr id="212" name="Google Shape;212;p35"/>
          <p:cNvPicPr preferRelativeResize="0"/>
          <p:nvPr/>
        </p:nvPicPr>
        <p:blipFill>
          <a:blip r:embed="rId3">
            <a:alphaModFix/>
          </a:blip>
          <a:stretch>
            <a:fillRect/>
          </a:stretch>
        </p:blipFill>
        <p:spPr>
          <a:xfrm>
            <a:off x="144708" y="1291978"/>
            <a:ext cx="7025784" cy="3775323"/>
          </a:xfrm>
          <a:prstGeom prst="rect">
            <a:avLst/>
          </a:prstGeom>
          <a:noFill/>
          <a:ln>
            <a:noFill/>
          </a:ln>
        </p:spPr>
      </p:pic>
      <p:sp>
        <p:nvSpPr>
          <p:cNvPr id="213" name="Google Shape;213;p35"/>
          <p:cNvSpPr txBox="1"/>
          <p:nvPr/>
        </p:nvSpPr>
        <p:spPr>
          <a:xfrm>
            <a:off x="6868700" y="2950900"/>
            <a:ext cx="2146800" cy="1522200"/>
          </a:xfrm>
          <a:prstGeom prst="rect">
            <a:avLst/>
          </a:prstGeom>
          <a:noFill/>
          <a:ln>
            <a:noFill/>
          </a:ln>
        </p:spPr>
        <p:txBody>
          <a:bodyPr anchorCtr="0" anchor="ctr" bIns="91425" lIns="91425" spcFirstLastPara="1" rIns="91425" wrap="square" tIns="91425">
            <a:spAutoFit/>
          </a:bodyPr>
          <a:lstStyle/>
          <a:p>
            <a:pPr indent="0" lvl="0" marL="355600" rtl="0" algn="l">
              <a:lnSpc>
                <a:spcPct val="115000"/>
              </a:lnSpc>
              <a:spcBef>
                <a:spcPts val="1200"/>
              </a:spcBef>
              <a:spcAft>
                <a:spcPts val="1200"/>
              </a:spcAft>
              <a:buNone/>
            </a:pPr>
            <a:r>
              <a:rPr i="1" lang="en" sz="1100">
                <a:solidFill>
                  <a:schemeClr val="dk1"/>
                </a:solidFill>
              </a:rPr>
              <a:t>Source: </a:t>
            </a:r>
            <a:r>
              <a:rPr i="1" lang="en" sz="1100">
                <a:solidFill>
                  <a:schemeClr val="dk1"/>
                </a:solidFill>
              </a:rPr>
              <a:t>What Questions Can You Answer?</a:t>
            </a:r>
            <a:r>
              <a:rPr lang="en" sz="1100">
                <a:solidFill>
                  <a:schemeClr val="dk1"/>
                </a:solidFill>
              </a:rPr>
              <a:t>, www.bootstrapworld.org/materials/fall2020/en-us/courses/data-science/lessons/ds-intro/pages/what-can-you-answer.html. </a:t>
            </a:r>
            <a:endParaRPr sz="1100">
              <a:solidFill>
                <a:schemeClr val="dk1"/>
              </a:solidFill>
            </a:endParaRPr>
          </a:p>
        </p:txBody>
      </p:sp>
      <p:pic>
        <p:nvPicPr>
          <p:cNvPr id="214" name="Google Shape;214;p35"/>
          <p:cNvPicPr preferRelativeResize="0"/>
          <p:nvPr/>
        </p:nvPicPr>
        <p:blipFill>
          <a:blip r:embed="rId4">
            <a:alphaModFix/>
          </a:blip>
          <a:stretch>
            <a:fillRect/>
          </a:stretch>
        </p:blipFill>
        <p:spPr>
          <a:xfrm>
            <a:off x="7654742" y="4534153"/>
            <a:ext cx="942975" cy="36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ctrTitle"/>
          </p:nvPr>
        </p:nvSpPr>
        <p:spPr>
          <a:xfrm>
            <a:off x="311708" y="6895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Let’s explore!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Lesson Vocabulary</a:t>
            </a:r>
            <a:endParaRPr b="1"/>
          </a:p>
        </p:txBody>
      </p:sp>
      <p:graphicFrame>
        <p:nvGraphicFramePr>
          <p:cNvPr id="225" name="Google Shape;225;p37"/>
          <p:cNvGraphicFramePr/>
          <p:nvPr/>
        </p:nvGraphicFramePr>
        <p:xfrm>
          <a:off x="952500" y="1410125"/>
          <a:ext cx="3000000" cy="3000000"/>
        </p:xfrm>
        <a:graphic>
          <a:graphicData uri="http://schemas.openxmlformats.org/drawingml/2006/table">
            <a:tbl>
              <a:tblPr>
                <a:noFill/>
                <a:tableStyleId>{5EE64B3E-735D-46A3-9512-CE7075AC4020}</a:tableStyleId>
              </a:tblPr>
              <a:tblGrid>
                <a:gridCol w="3619500"/>
                <a:gridCol w="3619500"/>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Term</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Definition</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2D8EC2"/>
                    </a:solidFill>
                  </a:tcPr>
                </a:tc>
              </a:tr>
              <a:tr h="381000">
                <a:tc>
                  <a:txBody>
                    <a:bodyPr/>
                    <a:lstStyle/>
                    <a:p>
                      <a:pPr indent="0" lvl="0" marL="0" rtl="0" algn="l">
                        <a:spcBef>
                          <a:spcPts val="0"/>
                        </a:spcBef>
                        <a:spcAft>
                          <a:spcPts val="0"/>
                        </a:spcAft>
                        <a:buNone/>
                      </a:pPr>
                      <a:r>
                        <a:rPr b="1" lang="en" sz="1200">
                          <a:solidFill>
                            <a:srgbClr val="222222"/>
                          </a:solidFill>
                          <a:highlight>
                            <a:srgbClr val="FFFFFF"/>
                          </a:highlight>
                          <a:latin typeface="Proxima Nova"/>
                          <a:ea typeface="Proxima Nova"/>
                          <a:cs typeface="Proxima Nova"/>
                          <a:sym typeface="Proxima Nova"/>
                        </a:rPr>
                        <a:t>data science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The process of learning about the world using data and computation.</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 sz="1200">
                          <a:solidFill>
                            <a:srgbClr val="222222"/>
                          </a:solidFill>
                          <a:highlight>
                            <a:srgbClr val="FFFFFF"/>
                          </a:highlight>
                          <a:latin typeface="Proxima Nova"/>
                          <a:ea typeface="Proxima Nova"/>
                          <a:cs typeface="Proxima Nova"/>
                          <a:sym typeface="Proxima Nova"/>
                        </a:rPr>
                        <a:t>statistical question</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200">
                        <a:solidFill>
                          <a:srgbClr val="222222"/>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22222"/>
                          </a:solidFill>
                          <a:highlight>
                            <a:srgbClr val="FFFFFF"/>
                          </a:highlight>
                          <a:latin typeface="Proxima Nova"/>
                          <a:ea typeface="Proxima Nova"/>
                          <a:cs typeface="Proxima Nova"/>
                          <a:sym typeface="Proxima Nova"/>
                        </a:rPr>
                        <a:t>A question that could have a variety of different answers.</a:t>
                      </a:r>
                      <a:endParaRPr sz="1200">
                        <a:solidFill>
                          <a:srgbClr val="222222"/>
                        </a:solidFill>
                        <a:highlight>
                          <a:srgbClr val="FFFFFF"/>
                        </a:highlight>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G.O.A.T</a:t>
            </a:r>
            <a:r>
              <a:rPr lang="en"/>
              <a:t> </a:t>
            </a:r>
            <a:endParaRPr/>
          </a:p>
        </p:txBody>
      </p:sp>
      <p:sp>
        <p:nvSpPr>
          <p:cNvPr id="124" name="Google Shape;124;p24"/>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700"/>
              <a:t>Who is the greatest athlete of all time?</a:t>
            </a:r>
            <a:endParaRPr sz="27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a:p>
            <a:pPr indent="0" lvl="0" marL="0" rtl="0" algn="l">
              <a:spcBef>
                <a:spcPts val="600"/>
              </a:spcBef>
              <a:spcAft>
                <a:spcPts val="0"/>
              </a:spcAft>
              <a:buNone/>
            </a:pPr>
            <a:r>
              <a:t/>
            </a:r>
            <a:endParaRPr sz="1200"/>
          </a:p>
        </p:txBody>
      </p:sp>
      <p:pic>
        <p:nvPicPr>
          <p:cNvPr id="125" name="Google Shape;125;p24"/>
          <p:cNvPicPr preferRelativeResize="0"/>
          <p:nvPr/>
        </p:nvPicPr>
        <p:blipFill>
          <a:blip r:embed="rId3">
            <a:alphaModFix/>
          </a:blip>
          <a:stretch>
            <a:fillRect/>
          </a:stretch>
        </p:blipFill>
        <p:spPr>
          <a:xfrm>
            <a:off x="543450" y="1977450"/>
            <a:ext cx="3121350" cy="3121350"/>
          </a:xfrm>
          <a:prstGeom prst="rect">
            <a:avLst/>
          </a:prstGeom>
          <a:noFill/>
          <a:ln>
            <a:noFill/>
          </a:ln>
        </p:spPr>
      </p:pic>
      <p:pic>
        <p:nvPicPr>
          <p:cNvPr id="126" name="Google Shape;126;p24"/>
          <p:cNvPicPr preferRelativeResize="0"/>
          <p:nvPr/>
        </p:nvPicPr>
        <p:blipFill>
          <a:blip r:embed="rId4">
            <a:alphaModFix/>
          </a:blip>
          <a:stretch>
            <a:fillRect/>
          </a:stretch>
        </p:blipFill>
        <p:spPr>
          <a:xfrm>
            <a:off x="2962100" y="2315425"/>
            <a:ext cx="3029550" cy="2445401"/>
          </a:xfrm>
          <a:prstGeom prst="rect">
            <a:avLst/>
          </a:prstGeom>
          <a:noFill/>
          <a:ln>
            <a:noFill/>
          </a:ln>
        </p:spPr>
      </p:pic>
      <p:pic>
        <p:nvPicPr>
          <p:cNvPr id="127" name="Google Shape;127;p24"/>
          <p:cNvPicPr preferRelativeResize="0"/>
          <p:nvPr/>
        </p:nvPicPr>
        <p:blipFill>
          <a:blip r:embed="rId5">
            <a:alphaModFix/>
          </a:blip>
          <a:stretch>
            <a:fillRect/>
          </a:stretch>
        </p:blipFill>
        <p:spPr>
          <a:xfrm>
            <a:off x="5748175" y="2090870"/>
            <a:ext cx="3244825" cy="223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G.O.A.T </a:t>
            </a:r>
            <a:endParaRPr/>
          </a:p>
        </p:txBody>
      </p:sp>
      <p:sp>
        <p:nvSpPr>
          <p:cNvPr id="133" name="Google Shape;133;p25"/>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700"/>
              <a:t>Who is the greatest rap artist of all time?</a:t>
            </a:r>
            <a:endParaRPr sz="2700"/>
          </a:p>
        </p:txBody>
      </p:sp>
      <p:pic>
        <p:nvPicPr>
          <p:cNvPr id="134" name="Google Shape;134;p25"/>
          <p:cNvPicPr preferRelativeResize="0"/>
          <p:nvPr/>
        </p:nvPicPr>
        <p:blipFill>
          <a:blip r:embed="rId3">
            <a:alphaModFix/>
          </a:blip>
          <a:stretch>
            <a:fillRect/>
          </a:stretch>
        </p:blipFill>
        <p:spPr>
          <a:xfrm>
            <a:off x="4545900" y="3079575"/>
            <a:ext cx="3003442" cy="1933100"/>
          </a:xfrm>
          <a:prstGeom prst="rect">
            <a:avLst/>
          </a:prstGeom>
          <a:noFill/>
          <a:ln>
            <a:noFill/>
          </a:ln>
        </p:spPr>
      </p:pic>
      <p:pic>
        <p:nvPicPr>
          <p:cNvPr id="135" name="Google Shape;135;p25"/>
          <p:cNvPicPr preferRelativeResize="0"/>
          <p:nvPr/>
        </p:nvPicPr>
        <p:blipFill>
          <a:blip r:embed="rId4">
            <a:alphaModFix/>
          </a:blip>
          <a:stretch>
            <a:fillRect/>
          </a:stretch>
        </p:blipFill>
        <p:spPr>
          <a:xfrm>
            <a:off x="2028300" y="3354856"/>
            <a:ext cx="2560799" cy="1788650"/>
          </a:xfrm>
          <a:prstGeom prst="rect">
            <a:avLst/>
          </a:prstGeom>
          <a:noFill/>
          <a:ln>
            <a:noFill/>
          </a:ln>
        </p:spPr>
      </p:pic>
      <p:pic>
        <p:nvPicPr>
          <p:cNvPr id="136" name="Google Shape;136;p25"/>
          <p:cNvPicPr preferRelativeResize="0"/>
          <p:nvPr/>
        </p:nvPicPr>
        <p:blipFill>
          <a:blip r:embed="rId5">
            <a:alphaModFix/>
          </a:blip>
          <a:stretch>
            <a:fillRect/>
          </a:stretch>
        </p:blipFill>
        <p:spPr>
          <a:xfrm>
            <a:off x="11" y="3079575"/>
            <a:ext cx="2751890" cy="2063925"/>
          </a:xfrm>
          <a:prstGeom prst="rect">
            <a:avLst/>
          </a:prstGeom>
          <a:noFill/>
          <a:ln>
            <a:noFill/>
          </a:ln>
        </p:spPr>
      </p:pic>
      <p:pic>
        <p:nvPicPr>
          <p:cNvPr id="137" name="Google Shape;137;p25"/>
          <p:cNvPicPr preferRelativeResize="0"/>
          <p:nvPr/>
        </p:nvPicPr>
        <p:blipFill>
          <a:blip r:embed="rId6">
            <a:alphaModFix/>
          </a:blip>
          <a:stretch>
            <a:fillRect/>
          </a:stretch>
        </p:blipFill>
        <p:spPr>
          <a:xfrm>
            <a:off x="7286600" y="2395572"/>
            <a:ext cx="1796875" cy="2700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G.O.A.T </a:t>
            </a:r>
            <a:endParaRPr/>
          </a:p>
        </p:txBody>
      </p:sp>
      <p:sp>
        <p:nvSpPr>
          <p:cNvPr id="143" name="Google Shape;143;p26"/>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2700"/>
              <a:t>Which is the best comedy series of all time?</a:t>
            </a:r>
            <a:endParaRPr sz="2700"/>
          </a:p>
        </p:txBody>
      </p:sp>
      <p:pic>
        <p:nvPicPr>
          <p:cNvPr id="144" name="Google Shape;144;p26"/>
          <p:cNvPicPr preferRelativeResize="0"/>
          <p:nvPr/>
        </p:nvPicPr>
        <p:blipFill>
          <a:blip r:embed="rId3">
            <a:alphaModFix/>
          </a:blip>
          <a:stretch>
            <a:fillRect/>
          </a:stretch>
        </p:blipFill>
        <p:spPr>
          <a:xfrm>
            <a:off x="5212375" y="2417375"/>
            <a:ext cx="1783699" cy="2618874"/>
          </a:xfrm>
          <a:prstGeom prst="rect">
            <a:avLst/>
          </a:prstGeom>
          <a:noFill/>
          <a:ln>
            <a:noFill/>
          </a:ln>
        </p:spPr>
      </p:pic>
      <p:pic>
        <p:nvPicPr>
          <p:cNvPr id="145" name="Google Shape;145;p26"/>
          <p:cNvPicPr preferRelativeResize="0"/>
          <p:nvPr/>
        </p:nvPicPr>
        <p:blipFill>
          <a:blip r:embed="rId4">
            <a:alphaModFix/>
          </a:blip>
          <a:stretch>
            <a:fillRect/>
          </a:stretch>
        </p:blipFill>
        <p:spPr>
          <a:xfrm>
            <a:off x="2536850" y="3000375"/>
            <a:ext cx="2403475" cy="2035875"/>
          </a:xfrm>
          <a:prstGeom prst="rect">
            <a:avLst/>
          </a:prstGeom>
          <a:noFill/>
          <a:ln>
            <a:noFill/>
          </a:ln>
        </p:spPr>
      </p:pic>
      <p:pic>
        <p:nvPicPr>
          <p:cNvPr id="146" name="Google Shape;146;p26"/>
          <p:cNvPicPr preferRelativeResize="0"/>
          <p:nvPr/>
        </p:nvPicPr>
        <p:blipFill>
          <a:blip r:embed="rId5">
            <a:alphaModFix/>
          </a:blip>
          <a:stretch>
            <a:fillRect/>
          </a:stretch>
        </p:blipFill>
        <p:spPr>
          <a:xfrm>
            <a:off x="213873" y="2158450"/>
            <a:ext cx="2120299" cy="3023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G.O.A.T </a:t>
            </a:r>
            <a:endParaRPr/>
          </a:p>
        </p:txBody>
      </p:sp>
      <p:sp>
        <p:nvSpPr>
          <p:cNvPr id="152" name="Google Shape;152;p27"/>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100"/>
              <a:t>What’s the best way to study for a math test?</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r">
              <a:spcBef>
                <a:spcPts val="600"/>
              </a:spcBef>
              <a:spcAft>
                <a:spcPts val="0"/>
              </a:spcAft>
              <a:buNone/>
            </a:pPr>
            <a:r>
              <a:rPr lang="en" sz="2100"/>
              <a:t>What do 9th graders prefer to eat for lunch?</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rPr lang="en" sz="2100"/>
              <a:t>Do older people have more pets?</a:t>
            </a:r>
            <a:endParaRPr sz="2100"/>
          </a:p>
        </p:txBody>
      </p:sp>
      <p:pic>
        <p:nvPicPr>
          <p:cNvPr id="153" name="Google Shape;153;p27"/>
          <p:cNvPicPr preferRelativeResize="0"/>
          <p:nvPr/>
        </p:nvPicPr>
        <p:blipFill>
          <a:blip r:embed="rId3">
            <a:alphaModFix/>
          </a:blip>
          <a:stretch>
            <a:fillRect/>
          </a:stretch>
        </p:blipFill>
        <p:spPr>
          <a:xfrm>
            <a:off x="1329525" y="2190525"/>
            <a:ext cx="1544400" cy="1544375"/>
          </a:xfrm>
          <a:prstGeom prst="rect">
            <a:avLst/>
          </a:prstGeom>
          <a:noFill/>
          <a:ln>
            <a:noFill/>
          </a:ln>
        </p:spPr>
      </p:pic>
      <p:pic>
        <p:nvPicPr>
          <p:cNvPr id="154" name="Google Shape;154;p27"/>
          <p:cNvPicPr preferRelativeResize="0"/>
          <p:nvPr/>
        </p:nvPicPr>
        <p:blipFill>
          <a:blip r:embed="rId4">
            <a:alphaModFix/>
          </a:blip>
          <a:stretch>
            <a:fillRect/>
          </a:stretch>
        </p:blipFill>
        <p:spPr>
          <a:xfrm>
            <a:off x="6301425" y="1146653"/>
            <a:ext cx="1380275" cy="1389525"/>
          </a:xfrm>
          <a:prstGeom prst="rect">
            <a:avLst/>
          </a:prstGeom>
          <a:noFill/>
          <a:ln>
            <a:noFill/>
          </a:ln>
        </p:spPr>
      </p:pic>
      <p:pic>
        <p:nvPicPr>
          <p:cNvPr id="155" name="Google Shape;155;p27"/>
          <p:cNvPicPr preferRelativeResize="0"/>
          <p:nvPr/>
        </p:nvPicPr>
        <p:blipFill>
          <a:blip r:embed="rId5">
            <a:alphaModFix/>
          </a:blip>
          <a:stretch>
            <a:fillRect/>
          </a:stretch>
        </p:blipFill>
        <p:spPr>
          <a:xfrm>
            <a:off x="5236800" y="2753050"/>
            <a:ext cx="2283725" cy="228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Science</a:t>
            </a:r>
            <a:r>
              <a:rPr lang="en"/>
              <a:t> </a:t>
            </a:r>
            <a:endParaRPr/>
          </a:p>
        </p:txBody>
      </p:sp>
      <p:sp>
        <p:nvSpPr>
          <p:cNvPr id="161" name="Google Shape;161;p28"/>
          <p:cNvSpPr txBox="1"/>
          <p:nvPr>
            <p:ph idx="1" type="body"/>
          </p:nvPr>
        </p:nvSpPr>
        <p:spPr>
          <a:xfrm>
            <a:off x="458075" y="1605025"/>
            <a:ext cx="4792800" cy="255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700"/>
              <a:t>Data science</a:t>
            </a:r>
            <a:r>
              <a:rPr lang="en" sz="1700"/>
              <a:t> is the process of l</a:t>
            </a:r>
            <a:r>
              <a:rPr lang="en" sz="1700"/>
              <a:t>earning about the world using data and computation.</a:t>
            </a:r>
            <a:endParaRPr sz="1700"/>
          </a:p>
          <a:p>
            <a:pPr indent="0" lvl="0" marL="0" rtl="0" algn="l">
              <a:spcBef>
                <a:spcPts val="600"/>
              </a:spcBef>
              <a:spcAft>
                <a:spcPts val="0"/>
              </a:spcAft>
              <a:buClr>
                <a:schemeClr val="dk1"/>
              </a:buClr>
              <a:buSzPts val="1100"/>
              <a:buFont typeface="Arial"/>
              <a:buNone/>
            </a:pPr>
            <a:r>
              <a:t/>
            </a:r>
            <a:endParaRPr sz="1700"/>
          </a:p>
          <a:p>
            <a:pPr indent="-336550" lvl="0" marL="457200" rtl="0" algn="l">
              <a:spcBef>
                <a:spcPts val="600"/>
              </a:spcBef>
              <a:spcAft>
                <a:spcPts val="0"/>
              </a:spcAft>
              <a:buSzPts val="1700"/>
              <a:buChar char="●"/>
            </a:pPr>
            <a:r>
              <a:rPr lang="en" sz="1700"/>
              <a:t>Exploring data sets</a:t>
            </a:r>
            <a:endParaRPr sz="1700"/>
          </a:p>
          <a:p>
            <a:pPr indent="-336550" lvl="0" marL="457200" rtl="0" algn="l">
              <a:spcBef>
                <a:spcPts val="0"/>
              </a:spcBef>
              <a:spcAft>
                <a:spcPts val="0"/>
              </a:spcAft>
              <a:buSzPts val="1700"/>
              <a:buChar char="●"/>
            </a:pPr>
            <a:r>
              <a:rPr lang="en" sz="1700"/>
              <a:t>Using statistics</a:t>
            </a:r>
            <a:endParaRPr sz="1700"/>
          </a:p>
          <a:p>
            <a:pPr indent="-336550" lvl="0" marL="457200" rtl="0" algn="l">
              <a:spcBef>
                <a:spcPts val="0"/>
              </a:spcBef>
              <a:spcAft>
                <a:spcPts val="0"/>
              </a:spcAft>
              <a:buSzPts val="1700"/>
              <a:buChar char="●"/>
            </a:pPr>
            <a:r>
              <a:rPr lang="en" sz="1700"/>
              <a:t>Creating data visualizations</a:t>
            </a:r>
            <a:endParaRPr sz="1700"/>
          </a:p>
          <a:p>
            <a:pPr indent="-336550" lvl="0" marL="457200" rtl="0" algn="l">
              <a:spcBef>
                <a:spcPts val="0"/>
              </a:spcBef>
              <a:spcAft>
                <a:spcPts val="0"/>
              </a:spcAft>
              <a:buSzPts val="1700"/>
              <a:buChar char="●"/>
            </a:pPr>
            <a:r>
              <a:rPr lang="en" sz="1700"/>
              <a:t>Identifying patterns in data</a:t>
            </a:r>
            <a:endParaRPr sz="1700"/>
          </a:p>
          <a:p>
            <a:pPr indent="-336550" lvl="0" marL="457200" rtl="0" algn="l">
              <a:spcBef>
                <a:spcPts val="0"/>
              </a:spcBef>
              <a:spcAft>
                <a:spcPts val="0"/>
              </a:spcAft>
              <a:buSzPts val="1700"/>
              <a:buChar char="●"/>
            </a:pPr>
            <a:r>
              <a:rPr lang="en" sz="1700"/>
              <a:t>Making predictions</a:t>
            </a:r>
            <a:endParaRPr sz="1700"/>
          </a:p>
          <a:p>
            <a:pPr indent="0" lvl="0" marL="0" rtl="0" algn="l">
              <a:spcBef>
                <a:spcPts val="600"/>
              </a:spcBef>
              <a:spcAft>
                <a:spcPts val="0"/>
              </a:spcAft>
              <a:buClr>
                <a:schemeClr val="dk1"/>
              </a:buClr>
              <a:buSzPts val="1100"/>
              <a:buFont typeface="Arial"/>
              <a:buNone/>
            </a:pPr>
            <a:br>
              <a:rPr lang="en" sz="1700"/>
            </a:br>
            <a:endParaRPr sz="1700"/>
          </a:p>
          <a:p>
            <a:pPr indent="0" lvl="0" marL="0" rtl="0" algn="l">
              <a:spcBef>
                <a:spcPts val="600"/>
              </a:spcBef>
              <a:spcAft>
                <a:spcPts val="0"/>
              </a:spcAft>
              <a:buNone/>
            </a:pPr>
            <a:r>
              <a:t/>
            </a:r>
            <a:endParaRPr sz="1700"/>
          </a:p>
          <a:p>
            <a:pPr indent="0" lvl="0" marL="0" rtl="0" algn="l">
              <a:spcBef>
                <a:spcPts val="600"/>
              </a:spcBef>
              <a:spcAft>
                <a:spcPts val="0"/>
              </a:spcAft>
              <a:buClr>
                <a:schemeClr val="dk1"/>
              </a:buClr>
              <a:buSzPts val="1100"/>
              <a:buFont typeface="Arial"/>
              <a:buNone/>
            </a:pPr>
            <a:r>
              <a:t/>
            </a:r>
            <a:endParaRPr sz="1700"/>
          </a:p>
          <a:p>
            <a:pPr indent="0" lvl="0" marL="0" rtl="0" algn="l">
              <a:spcBef>
                <a:spcPts val="600"/>
              </a:spcBef>
              <a:spcAft>
                <a:spcPts val="0"/>
              </a:spcAft>
              <a:buClr>
                <a:schemeClr val="dk1"/>
              </a:buClr>
              <a:buSzPts val="1100"/>
              <a:buFont typeface="Arial"/>
              <a:buNone/>
            </a:pPr>
            <a:r>
              <a:t/>
            </a:r>
            <a:endParaRPr sz="1700"/>
          </a:p>
          <a:p>
            <a:pPr indent="0" lvl="0" marL="0" rtl="0" algn="l">
              <a:spcBef>
                <a:spcPts val="600"/>
              </a:spcBef>
              <a:spcAft>
                <a:spcPts val="0"/>
              </a:spcAft>
              <a:buNone/>
            </a:pPr>
            <a:r>
              <a:t/>
            </a:r>
            <a:endParaRPr sz="1700"/>
          </a:p>
        </p:txBody>
      </p:sp>
      <p:pic>
        <p:nvPicPr>
          <p:cNvPr id="162" name="Google Shape;162;p28"/>
          <p:cNvPicPr preferRelativeResize="0"/>
          <p:nvPr/>
        </p:nvPicPr>
        <p:blipFill>
          <a:blip r:embed="rId3">
            <a:alphaModFix/>
          </a:blip>
          <a:stretch>
            <a:fillRect/>
          </a:stretch>
        </p:blipFill>
        <p:spPr>
          <a:xfrm>
            <a:off x="4901775" y="1828650"/>
            <a:ext cx="4032453" cy="255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1000"/>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1000"/>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1000"/>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1000"/>
                                        <p:tgtEl>
                                          <p:spTgt spid="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animEffect filter="fade" transition="in">
                                      <p:cBhvr>
                                        <p:cTn dur="1000"/>
                                        <p:tgtEl>
                                          <p:spTgt spid="1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animEffect filter="fade" transition="in">
                                      <p:cBhvr>
                                        <p:cTn dur="1000"/>
                                        <p:tgtEl>
                                          <p:spTgt spid="1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6" st="6"/>
                                            </p:txEl>
                                          </p:spTgt>
                                        </p:tgtEl>
                                        <p:attrNameLst>
                                          <p:attrName>style.visibility</p:attrName>
                                        </p:attrNameLst>
                                      </p:cBhvr>
                                      <p:to>
                                        <p:strVal val="visible"/>
                                      </p:to>
                                    </p:set>
                                    <p:animEffect filter="fade" transition="in">
                                      <p:cBhvr>
                                        <p:cTn dur="1000"/>
                                        <p:tgtEl>
                                          <p:spTgt spid="16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7" st="7"/>
                                            </p:txEl>
                                          </p:spTgt>
                                        </p:tgtEl>
                                        <p:attrNameLst>
                                          <p:attrName>style.visibility</p:attrName>
                                        </p:attrNameLst>
                                      </p:cBhvr>
                                      <p:to>
                                        <p:strVal val="visible"/>
                                      </p:to>
                                    </p:set>
                                    <p:animEffect filter="fade" transition="in">
                                      <p:cBhvr>
                                        <p:cTn dur="1000"/>
                                        <p:tgtEl>
                                          <p:spTgt spid="16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8" st="8"/>
                                            </p:txEl>
                                          </p:spTgt>
                                        </p:tgtEl>
                                        <p:attrNameLst>
                                          <p:attrName>style.visibility</p:attrName>
                                        </p:attrNameLst>
                                      </p:cBhvr>
                                      <p:to>
                                        <p:strVal val="visible"/>
                                      </p:to>
                                    </p:set>
                                    <p:animEffect filter="fade" transition="in">
                                      <p:cBhvr>
                                        <p:cTn dur="1000"/>
                                        <p:tgtEl>
                                          <p:spTgt spid="16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9" st="9"/>
                                            </p:txEl>
                                          </p:spTgt>
                                        </p:tgtEl>
                                        <p:attrNameLst>
                                          <p:attrName>style.visibility</p:attrName>
                                        </p:attrNameLst>
                                      </p:cBhvr>
                                      <p:to>
                                        <p:strVal val="visible"/>
                                      </p:to>
                                    </p:set>
                                    <p:animEffect filter="fade" transition="in">
                                      <p:cBhvr>
                                        <p:cTn dur="1000"/>
                                        <p:tgtEl>
                                          <p:spTgt spid="16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0" st="10"/>
                                            </p:txEl>
                                          </p:spTgt>
                                        </p:tgtEl>
                                        <p:attrNameLst>
                                          <p:attrName>style.visibility</p:attrName>
                                        </p:attrNameLst>
                                      </p:cBhvr>
                                      <p:to>
                                        <p:strVal val="visible"/>
                                      </p:to>
                                    </p:set>
                                    <p:animEffect filter="fade" transition="in">
                                      <p:cBhvr>
                                        <p:cTn dur="1000"/>
                                        <p:tgtEl>
                                          <p:spTgt spid="16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1" st="11"/>
                                            </p:txEl>
                                          </p:spTgt>
                                        </p:tgtEl>
                                        <p:attrNameLst>
                                          <p:attrName>style.visibility</p:attrName>
                                        </p:attrNameLst>
                                      </p:cBhvr>
                                      <p:to>
                                        <p:strVal val="visible"/>
                                      </p:to>
                                    </p:set>
                                    <p:animEffect filter="fade" transition="in">
                                      <p:cBhvr>
                                        <p:cTn dur="1000"/>
                                        <p:tgtEl>
                                          <p:spTgt spid="16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Science</a:t>
            </a:r>
            <a:endParaRPr/>
          </a:p>
        </p:txBody>
      </p:sp>
      <p:pic>
        <p:nvPicPr>
          <p:cNvPr id="168" name="Google Shape;168;p29"/>
          <p:cNvPicPr preferRelativeResize="0"/>
          <p:nvPr/>
        </p:nvPicPr>
        <p:blipFill>
          <a:blip r:embed="rId3">
            <a:alphaModFix/>
          </a:blip>
          <a:stretch>
            <a:fillRect/>
          </a:stretch>
        </p:blipFill>
        <p:spPr>
          <a:xfrm>
            <a:off x="-163300" y="1308425"/>
            <a:ext cx="3305800" cy="3305800"/>
          </a:xfrm>
          <a:prstGeom prst="rect">
            <a:avLst/>
          </a:prstGeom>
          <a:noFill/>
          <a:ln>
            <a:noFill/>
          </a:ln>
        </p:spPr>
      </p:pic>
      <p:pic>
        <p:nvPicPr>
          <p:cNvPr id="169" name="Google Shape;169;p29"/>
          <p:cNvPicPr preferRelativeResize="0"/>
          <p:nvPr/>
        </p:nvPicPr>
        <p:blipFill>
          <a:blip r:embed="rId4">
            <a:alphaModFix/>
          </a:blip>
          <a:stretch>
            <a:fillRect/>
          </a:stretch>
        </p:blipFill>
        <p:spPr>
          <a:xfrm>
            <a:off x="2457600" y="2237796"/>
            <a:ext cx="3068251" cy="2476629"/>
          </a:xfrm>
          <a:prstGeom prst="rect">
            <a:avLst/>
          </a:prstGeom>
          <a:noFill/>
          <a:ln>
            <a:noFill/>
          </a:ln>
        </p:spPr>
      </p:pic>
      <p:pic>
        <p:nvPicPr>
          <p:cNvPr id="170" name="Google Shape;170;p29"/>
          <p:cNvPicPr preferRelativeResize="0"/>
          <p:nvPr/>
        </p:nvPicPr>
        <p:blipFill>
          <a:blip r:embed="rId5">
            <a:alphaModFix/>
          </a:blip>
          <a:stretch>
            <a:fillRect/>
          </a:stretch>
        </p:blipFill>
        <p:spPr>
          <a:xfrm>
            <a:off x="4889225" y="1254700"/>
            <a:ext cx="4160775" cy="2860625"/>
          </a:xfrm>
          <a:prstGeom prst="rect">
            <a:avLst/>
          </a:prstGeom>
          <a:noFill/>
          <a:ln>
            <a:noFill/>
          </a:ln>
        </p:spPr>
      </p:pic>
      <p:sp>
        <p:nvSpPr>
          <p:cNvPr id="171" name="Google Shape;171;p29"/>
          <p:cNvSpPr txBox="1"/>
          <p:nvPr/>
        </p:nvSpPr>
        <p:spPr>
          <a:xfrm>
            <a:off x="268875" y="3845925"/>
            <a:ext cx="2080800" cy="491100"/>
          </a:xfrm>
          <a:prstGeom prst="rect">
            <a:avLst/>
          </a:prstGeom>
          <a:solidFill>
            <a:srgbClr val="2D8E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Proxima Nova"/>
                <a:ea typeface="Proxima Nova"/>
                <a:cs typeface="Proxima Nova"/>
                <a:sym typeface="Proxima Nova"/>
              </a:rPr>
              <a:t>Career Points: 32,292</a:t>
            </a:r>
            <a:endParaRPr b="1">
              <a:solidFill>
                <a:srgbClr val="F3F3F3"/>
              </a:solidFill>
              <a:latin typeface="Proxima Nova"/>
              <a:ea typeface="Proxima Nova"/>
              <a:cs typeface="Proxima Nova"/>
              <a:sym typeface="Proxima Nova"/>
            </a:endParaRPr>
          </a:p>
        </p:txBody>
      </p:sp>
      <p:sp>
        <p:nvSpPr>
          <p:cNvPr id="172" name="Google Shape;172;p29"/>
          <p:cNvSpPr txBox="1"/>
          <p:nvPr/>
        </p:nvSpPr>
        <p:spPr>
          <a:xfrm>
            <a:off x="3250200" y="4442525"/>
            <a:ext cx="2220600" cy="491100"/>
          </a:xfrm>
          <a:prstGeom prst="rect">
            <a:avLst/>
          </a:prstGeom>
          <a:solidFill>
            <a:srgbClr val="2D8E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Proxima Nova"/>
                <a:ea typeface="Proxima Nova"/>
                <a:cs typeface="Proxima Nova"/>
                <a:sym typeface="Proxima Nova"/>
              </a:rPr>
              <a:t>Touchdown Passes: 661</a:t>
            </a:r>
            <a:endParaRPr b="1">
              <a:solidFill>
                <a:srgbClr val="F3F3F3"/>
              </a:solidFill>
              <a:latin typeface="Proxima Nova"/>
              <a:ea typeface="Proxima Nova"/>
              <a:cs typeface="Proxima Nova"/>
              <a:sym typeface="Proxima Nova"/>
            </a:endParaRPr>
          </a:p>
        </p:txBody>
      </p:sp>
      <p:sp>
        <p:nvSpPr>
          <p:cNvPr id="173" name="Google Shape;173;p29"/>
          <p:cNvSpPr txBox="1"/>
          <p:nvPr/>
        </p:nvSpPr>
        <p:spPr>
          <a:xfrm>
            <a:off x="6418550" y="3845925"/>
            <a:ext cx="2220600" cy="491100"/>
          </a:xfrm>
          <a:prstGeom prst="rect">
            <a:avLst/>
          </a:prstGeom>
          <a:solidFill>
            <a:srgbClr val="2D8E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Proxima Nova"/>
                <a:ea typeface="Proxima Nova"/>
                <a:cs typeface="Proxima Nova"/>
                <a:sym typeface="Proxima Nova"/>
              </a:rPr>
              <a:t>Grand Slam Wins: 23</a:t>
            </a:r>
            <a:endParaRPr b="1">
              <a:solidFill>
                <a:srgbClr val="F3F3F3"/>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 Questions</a:t>
            </a:r>
            <a:r>
              <a:rPr lang="en"/>
              <a:t> </a:t>
            </a:r>
            <a:endParaRPr/>
          </a:p>
        </p:txBody>
      </p:sp>
      <p:sp>
        <p:nvSpPr>
          <p:cNvPr id="179" name="Google Shape;179;p30"/>
          <p:cNvSpPr txBox="1"/>
          <p:nvPr>
            <p:ph idx="1" type="body"/>
          </p:nvPr>
        </p:nvSpPr>
        <p:spPr>
          <a:xfrm>
            <a:off x="458075" y="1452625"/>
            <a:ext cx="8271300" cy="34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000">
                <a:solidFill>
                  <a:schemeClr val="dk1"/>
                </a:solidFill>
              </a:rPr>
              <a:t>Statistical questions </a:t>
            </a:r>
            <a:r>
              <a:rPr lang="en" sz="2000">
                <a:solidFill>
                  <a:schemeClr val="dk1"/>
                </a:solidFill>
              </a:rPr>
              <a:t>are questions that could have a variety of different answers.</a:t>
            </a:r>
            <a:endParaRPr sz="2000">
              <a:solidFill>
                <a:schemeClr val="dk1"/>
              </a:solidFill>
            </a:endParaRPr>
          </a:p>
          <a:p>
            <a:pPr indent="0" lvl="0" marL="0" rtl="0" algn="l">
              <a:lnSpc>
                <a:spcPct val="115000"/>
              </a:lnSpc>
              <a:spcBef>
                <a:spcPts val="1300"/>
              </a:spcBef>
              <a:spcAft>
                <a:spcPts val="0"/>
              </a:spcAft>
              <a:buNone/>
            </a:pPr>
            <a:r>
              <a:t/>
            </a:r>
            <a:endParaRPr sz="2000">
              <a:solidFill>
                <a:schemeClr val="dk1"/>
              </a:solidFill>
            </a:endParaRPr>
          </a:p>
          <a:p>
            <a:pPr indent="-355600" lvl="0" marL="457200" rtl="0" algn="l">
              <a:lnSpc>
                <a:spcPct val="115000"/>
              </a:lnSpc>
              <a:spcBef>
                <a:spcPts val="1300"/>
              </a:spcBef>
              <a:spcAft>
                <a:spcPts val="0"/>
              </a:spcAft>
              <a:buClr>
                <a:schemeClr val="dk1"/>
              </a:buClr>
              <a:buSzPts val="2000"/>
              <a:buChar char="●"/>
            </a:pPr>
            <a:r>
              <a:rPr lang="en" sz="2000">
                <a:solidFill>
                  <a:schemeClr val="dk1"/>
                </a:solidFill>
              </a:rPr>
              <a:t>How old am I?</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How old are the students in my school?</a:t>
            </a:r>
            <a:endParaRPr sz="2000">
              <a:solidFill>
                <a:schemeClr val="dk1"/>
              </a:solidFill>
            </a:endParaRPr>
          </a:p>
          <a:p>
            <a:pPr indent="0" lvl="0" marL="0" rtl="0" algn="l">
              <a:spcBef>
                <a:spcPts val="1300"/>
              </a:spcBef>
              <a:spcAft>
                <a:spcPts val="0"/>
              </a:spcAft>
              <a:buNone/>
            </a:pPr>
            <a:r>
              <a:t/>
            </a:r>
            <a:endParaRPr i="1"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Statistical Questions </a:t>
            </a:r>
            <a:r>
              <a:rPr lang="en"/>
              <a:t> </a:t>
            </a:r>
            <a:endParaRPr/>
          </a:p>
        </p:txBody>
      </p:sp>
      <p:sp>
        <p:nvSpPr>
          <p:cNvPr id="185" name="Google Shape;185;p31"/>
          <p:cNvSpPr txBox="1"/>
          <p:nvPr>
            <p:ph idx="4294967295" type="body"/>
          </p:nvPr>
        </p:nvSpPr>
        <p:spPr>
          <a:xfrm>
            <a:off x="7378425" y="3825650"/>
            <a:ext cx="1646100" cy="90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t>Source: </a:t>
            </a:r>
            <a:r>
              <a:rPr lang="en" sz="1200" u="sng">
                <a:solidFill>
                  <a:schemeClr val="hlink"/>
                </a:solidFill>
                <a:hlinkClick r:id="rId3"/>
              </a:rPr>
              <a:t>https://www.reddit.com/user/lookatnum/</a:t>
            </a:r>
            <a:endParaRPr sz="1200"/>
          </a:p>
          <a:p>
            <a:pPr indent="0" lvl="0" marL="0" rtl="0" algn="l">
              <a:spcBef>
                <a:spcPts val="600"/>
              </a:spcBef>
              <a:spcAft>
                <a:spcPts val="0"/>
              </a:spcAft>
              <a:buNone/>
            </a:pPr>
            <a:r>
              <a:t/>
            </a:r>
            <a:endParaRPr sz="1200"/>
          </a:p>
        </p:txBody>
      </p:sp>
      <p:pic>
        <p:nvPicPr>
          <p:cNvPr id="186" name="Google Shape;186;p31"/>
          <p:cNvPicPr preferRelativeResize="0"/>
          <p:nvPr/>
        </p:nvPicPr>
        <p:blipFill>
          <a:blip r:embed="rId4">
            <a:alphaModFix/>
          </a:blip>
          <a:stretch>
            <a:fillRect/>
          </a:stretch>
        </p:blipFill>
        <p:spPr>
          <a:xfrm>
            <a:off x="2109025" y="455112"/>
            <a:ext cx="4925950" cy="4233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